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93" r:id="rId2"/>
    <p:sldId id="297" r:id="rId3"/>
    <p:sldId id="295" r:id="rId4"/>
    <p:sldId id="300" r:id="rId5"/>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46" d="100"/>
          <a:sy n="46" d="100"/>
        </p:scale>
        <p:origin x="58" y="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2023/9/6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1.Political stability</a:t>
            </a:r>
          </a:p>
          <a:p>
            <a:r>
              <a:t>Foreign direct investment has an element of risk. Countries with an uncertain political situation, will be a major disincentive. Also, economic crisis can discourage investment. For example, the recent Russian economic crisis, combined with economic sanctions, will be a major factor to discourage foreign investment. This is one reason why former Communist countries in the East are keen to join the European Union. The EU is seen as a signal of political and economic stability, which encourages foreign investment.</a:t>
            </a:r>
          </a:p>
          <a:p>
            <a:endParaRPr/>
          </a:p>
          <a:p>
            <a:r>
              <a:t>Related to political stability is the level of corruption and trust in institutions, especially judiciary and the extent of law and order.</a:t>
            </a:r>
          </a:p>
          <a:p>
            <a:endParaRPr/>
          </a:p>
          <a:p>
            <a:r>
              <a:t>E.g. The state council announced a various opinions to further optimize the foreign investment environment and increase the attractiveness of foreign investment, which includes general requirements, enhancing the quality of foreign capital utilization, safeguarding national treatment for foreign-invested enterprises, continued strengthening of foreign investment protection, enhancing the level of investment and business operations convenience, intensifying financial and tax support, improving foreign investment promotion methods, strengthen organizational implementation.</a:t>
            </a:r>
          </a:p>
          <a:p>
            <a:endParaRPr/>
          </a:p>
          <a:p>
            <a:r>
              <a:t>2.Foreign direct investment is often targeted to selling goods directly to the country involved in attracting the investment. Therefore, the size of the population and scope for economic growth will be important for attracting investment. For example, Eastern European countries, with a large population, e.g. Poland offers scope for new markets. This may attract foreign car firms, e.g. Volkswagen, Fiat to invest and build factories in Poland to sell to the growing consumer class. </a:t>
            </a:r>
          </a:p>
          <a:p>
            <a:endParaRPr/>
          </a:p>
          <a:p>
            <a:r>
              <a:t>In the first half of the year, Yunnan achieved a regional GDP of 1,417.043 billion yuan, an increase of 5.1% year-on-year. The economic growth trend is basically consistent with the national level, with a 0.3 percentage point increase in growth rate compared to the first quarter. The economic operation has shown the characteristics of continuous economic recovery, strong and effective power supply, accelerated growth of new economic drivers, continuous adjustment and optimization of economic structure, and continuous improvement in people's livelihood security.</a:t>
            </a:r>
          </a:p>
          <a:p>
            <a:endParaRPr/>
          </a:p>
          <a:p>
            <a:r>
              <a:t>3.Access to a free trade area provides numerous benefits for FDI, including improved market access, cost reduction, regulatory harmonization, investment protection, and access to regional value chains. These factors collectively make FDI more attractive and contribute to economic growth and development within the FTA region.</a:t>
            </a:r>
          </a:p>
          <a:p>
            <a:endParaRPr/>
          </a:p>
          <a:p>
            <a:r>
              <a:t>4.A key factor in the desirability of investment are the transport costs and levels of infrastructure. A country may have low labour costs, but if there is then high transport costs to get the goods onto the world market, this is a drawback. Infrastructure plays a crucial role in attracting Foreign Direct Investment (FDI) and facilitating its success. A well-developed infrastructure can significantly enhance a country's competitiveness and make it an attractive destination for foreign investors.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1.Tax Infrastructure Digitalization:</a:t>
            </a:r>
          </a:p>
          <a:p>
            <a:endParaRPr lang="zh-CN" altLang="en-US"/>
          </a:p>
          <a:p>
            <a:r>
              <a:rPr lang="zh-CN" altLang="en-US"/>
              <a:t>Electronic Tax Filing: Implementing online tax filing systems allows individuals and businesses to submit their tax returns electronically. This streamlines the tax collection process, reduces paperwork, and minimizes errors.</a:t>
            </a:r>
          </a:p>
          <a:p>
            <a:endParaRPr lang="zh-CN" altLang="en-US"/>
          </a:p>
          <a:p>
            <a:r>
              <a:rPr lang="zh-CN" altLang="en-US"/>
              <a:t>Digital Payment Systems: Digital payment platforms and electronic invoicing can simplify the tax payment process, making it more convenient for taxpayers and reducing the risk of tax evasion.</a:t>
            </a:r>
          </a:p>
          <a:p>
            <a:endParaRPr lang="zh-CN" altLang="en-US"/>
          </a:p>
          <a:p>
            <a:r>
              <a:rPr lang="zh-CN" altLang="en-US"/>
              <a:t>Data Analytics: Tax authorities can use data analytics and artificial intelligence to identify tax fraud and evasion patterns, improving tax compliance and revenue collection.</a:t>
            </a:r>
          </a:p>
          <a:p>
            <a:endParaRPr lang="zh-CN" altLang="en-US"/>
          </a:p>
          <a:p>
            <a:r>
              <a:rPr lang="zh-CN" altLang="en-US"/>
              <a:t>Online Tax Services: Offering online tax services and information through government websites or mobile apps can provide taxpayers with easy access to tax-related information and services.</a:t>
            </a:r>
          </a:p>
          <a:p>
            <a:endParaRPr lang="zh-CN" altLang="en-US"/>
          </a:p>
          <a:p>
            <a:r>
              <a:rPr lang="zh-CN" altLang="en-US"/>
              <a:t>Blockchain for Transparency: Blockchain technology can be used to create transparent and tamper-proof tax records, reducing the potential for corruption and fraud.</a:t>
            </a:r>
          </a:p>
          <a:p>
            <a:endParaRPr lang="zh-CN" altLang="en-US"/>
          </a:p>
          <a:p>
            <a:r>
              <a:rPr lang="zh-CN" altLang="en-US"/>
              <a:t>2.Transport Infrastructure Digitalization:</a:t>
            </a:r>
          </a:p>
          <a:p>
            <a:endParaRPr lang="zh-CN" altLang="en-US"/>
          </a:p>
          <a:p>
            <a:r>
              <a:rPr lang="zh-CN" altLang="en-US"/>
              <a:t>Intelligent Transportation Systems (ITS): ITS technologies, including GPS, traffic sensors, and real-time data analysis, can enhance traffic management, reduce congestion, and improve transportation efficiency.</a:t>
            </a:r>
          </a:p>
          <a:p>
            <a:endParaRPr lang="zh-CN" altLang="en-US"/>
          </a:p>
          <a:p>
            <a:r>
              <a:rPr lang="zh-CN" altLang="en-US"/>
              <a:t>Digital Ticketing and Payments: Digital ticketing systems, such as contactless payment cards or mobile apps, make public transportation more convenient for passengers and reduce the need for physical tickets.</a:t>
            </a:r>
          </a:p>
          <a:p>
            <a:endParaRPr lang="zh-CN" altLang="en-US"/>
          </a:p>
          <a:p>
            <a:r>
              <a:rPr lang="zh-CN" altLang="en-US"/>
              <a:t>Fleet Management: Digitalization allows transportation companies to monitor and manage their vehicle fleets more effectively, optimizing routes, maintenance schedules, and fuel consumption.</a:t>
            </a:r>
          </a:p>
          <a:p>
            <a:endParaRPr lang="zh-CN" altLang="en-US"/>
          </a:p>
          <a:p>
            <a:r>
              <a:rPr lang="zh-CN" altLang="en-US"/>
              <a:t>Traffic Management Apps: Mobile apps that provide real-time traffic information and suggest alternative routes help commuters plan their journeys more efficiently.</a:t>
            </a:r>
          </a:p>
          <a:p>
            <a:endParaRPr lang="zh-CN" altLang="en-US"/>
          </a:p>
          <a:p>
            <a:r>
              <a:rPr lang="zh-CN" altLang="en-US"/>
              <a:t>3.Selling (Commerce) Infrastructure Digitalization:</a:t>
            </a:r>
          </a:p>
          <a:p>
            <a:endParaRPr lang="zh-CN" altLang="en-US"/>
          </a:p>
          <a:p>
            <a:r>
              <a:rPr lang="zh-CN" altLang="en-US"/>
              <a:t>E-Commerce Platforms: Online marketplaces and e-commerce websites enable businesses to reach a broader customer base and streamline the selling process.</a:t>
            </a:r>
          </a:p>
          <a:p>
            <a:endParaRPr lang="zh-CN" altLang="en-US"/>
          </a:p>
          <a:p>
            <a:r>
              <a:rPr lang="zh-CN" altLang="en-US"/>
              <a:t>Digital Payment Solutions: Secure digital payment options, such as credit card processing and digital wallets, enhance the convenience and security of online transactions.</a:t>
            </a:r>
          </a:p>
          <a:p>
            <a:endParaRPr lang="zh-CN" altLang="en-US"/>
          </a:p>
          <a:p>
            <a:r>
              <a:rPr lang="zh-CN" altLang="en-US"/>
              <a:t>Inventory and Supply Chain Management: Digital tools and software can help businesses optimize inventory levels, manage supply chains, and reduce overhead costs.</a:t>
            </a:r>
          </a:p>
          <a:p>
            <a:endParaRPr lang="zh-CN" altLang="en-US"/>
          </a:p>
          <a:p>
            <a:r>
              <a:rPr lang="zh-CN" altLang="en-US"/>
              <a:t>Customer Relationship Management (CRM) Systems: CRM systems enable businesses to better understand and serve their customers through data analysis and personalized marketing.</a:t>
            </a:r>
          </a:p>
          <a:p>
            <a:endParaRPr lang="zh-CN" altLang="en-US"/>
          </a:p>
          <a:p>
            <a:r>
              <a:rPr lang="zh-CN" altLang="en-US"/>
              <a:t>Data Analytics for Pricing and Product Strategies: Digitalization allows businesses to gather and analyze data to make informed decisions about pricing, product development, and marketing strategies.</a:t>
            </a:r>
          </a:p>
          <a:p>
            <a:endParaRPr lang="zh-CN" altLang="en-US"/>
          </a:p>
          <a:p>
            <a:r>
              <a:rPr lang="zh-CN" altLang="en-US"/>
              <a:t>Digital Marketing: Online advertising, social media marketing, and influencer partnerships are examples of digital marketing strategies that can help businesses reach their target audience effectively.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1.Tax Infrastructure Digitalization:</a:t>
            </a:r>
          </a:p>
          <a:p>
            <a:endParaRPr lang="zh-CN" altLang="en-US"/>
          </a:p>
          <a:p>
            <a:r>
              <a:rPr lang="zh-CN" altLang="en-US"/>
              <a:t>Electronic Tax Filing: Implementing online tax filing systems allows individuals and businesses to submit their tax returns electronically. This streamlines the tax collection process, reduces paperwork, and minimizes errors.</a:t>
            </a:r>
          </a:p>
          <a:p>
            <a:endParaRPr lang="zh-CN" altLang="en-US"/>
          </a:p>
          <a:p>
            <a:r>
              <a:rPr lang="zh-CN" altLang="en-US"/>
              <a:t>Digital Payment Systems: Digital payment platforms and electronic invoicing can simplify the tax payment process, making it more convenient for taxpayers and reducing the risk of tax evasion.</a:t>
            </a:r>
          </a:p>
          <a:p>
            <a:endParaRPr lang="zh-CN" altLang="en-US"/>
          </a:p>
          <a:p>
            <a:r>
              <a:rPr lang="zh-CN" altLang="en-US"/>
              <a:t>Data Analytics: Tax authorities can use data analytics and artificial intelligence to identify tax fraud and evasion patterns, improving tax compliance and revenue collection.</a:t>
            </a:r>
          </a:p>
          <a:p>
            <a:endParaRPr lang="zh-CN" altLang="en-US"/>
          </a:p>
          <a:p>
            <a:r>
              <a:rPr lang="zh-CN" altLang="en-US"/>
              <a:t>Online Tax Services: Offering online tax services and information through government websites or mobile apps can provide taxpayers with easy access to tax-related information and services.</a:t>
            </a:r>
          </a:p>
          <a:p>
            <a:endParaRPr lang="zh-CN" altLang="en-US"/>
          </a:p>
          <a:p>
            <a:r>
              <a:rPr lang="zh-CN" altLang="en-US"/>
              <a:t>Blockchain for Transparency: Blockchain technology can be used to create transparent and tamper-proof tax records, reducing the potential for corruption and fraud.</a:t>
            </a:r>
          </a:p>
          <a:p>
            <a:endParaRPr lang="zh-CN" altLang="en-US"/>
          </a:p>
          <a:p>
            <a:r>
              <a:rPr lang="zh-CN" altLang="en-US"/>
              <a:t>2.Transport Infrastructure Digitalization:</a:t>
            </a:r>
          </a:p>
          <a:p>
            <a:endParaRPr lang="zh-CN" altLang="en-US"/>
          </a:p>
          <a:p>
            <a:r>
              <a:rPr lang="zh-CN" altLang="en-US"/>
              <a:t>Intelligent Transportation Systems (ITS): ITS technologies, including GPS, traffic sensors, and real-time data analysis, can enhance traffic management, reduce congestion, and improve transportation efficiency.</a:t>
            </a:r>
          </a:p>
          <a:p>
            <a:endParaRPr lang="zh-CN" altLang="en-US"/>
          </a:p>
          <a:p>
            <a:r>
              <a:rPr lang="zh-CN" altLang="en-US"/>
              <a:t>Digital Ticketing and Payments: Digital ticketing systems, such as contactless payment cards or mobile apps, make public transportation more convenient for passengers and reduce the need for physical tickets.</a:t>
            </a:r>
          </a:p>
          <a:p>
            <a:endParaRPr lang="zh-CN" altLang="en-US"/>
          </a:p>
          <a:p>
            <a:r>
              <a:rPr lang="zh-CN" altLang="en-US"/>
              <a:t>Fleet Management: Digitalization allows transportation companies to monitor and manage their vehicle fleets more effectively, optimizing routes, maintenance schedules, and fuel consumption.</a:t>
            </a:r>
          </a:p>
          <a:p>
            <a:endParaRPr lang="zh-CN" altLang="en-US"/>
          </a:p>
          <a:p>
            <a:r>
              <a:rPr lang="zh-CN" altLang="en-US"/>
              <a:t>Traffic Management Apps: Mobile apps that provide real-time traffic information and suggest alternative routes help commuters plan their journeys more efficiently.</a:t>
            </a:r>
          </a:p>
          <a:p>
            <a:endParaRPr lang="zh-CN" altLang="en-US"/>
          </a:p>
          <a:p>
            <a:r>
              <a:rPr lang="zh-CN" altLang="en-US"/>
              <a:t>3.Selling (Commerce) Infrastructure Digitalization:</a:t>
            </a:r>
          </a:p>
          <a:p>
            <a:endParaRPr lang="zh-CN" altLang="en-US"/>
          </a:p>
          <a:p>
            <a:r>
              <a:rPr lang="zh-CN" altLang="en-US"/>
              <a:t>E-Commerce Platforms: Online marketplaces and e-commerce websites enable businesses to reach a broader customer base and streamline the selling process.</a:t>
            </a:r>
          </a:p>
          <a:p>
            <a:endParaRPr lang="zh-CN" altLang="en-US"/>
          </a:p>
          <a:p>
            <a:r>
              <a:rPr lang="zh-CN" altLang="en-US"/>
              <a:t>Digital Payment Solutions: Secure digital payment options, such as credit card processing and digital wallets, enhance the convenience and security of online transactions.</a:t>
            </a:r>
          </a:p>
          <a:p>
            <a:endParaRPr lang="zh-CN" altLang="en-US"/>
          </a:p>
          <a:p>
            <a:r>
              <a:rPr lang="zh-CN" altLang="en-US"/>
              <a:t>Inventory and Supply Chain Management: Digital tools and software can help businesses optimize inventory levels, manage supply chains, and reduce overhead costs.</a:t>
            </a:r>
          </a:p>
          <a:p>
            <a:endParaRPr lang="zh-CN" altLang="en-US"/>
          </a:p>
          <a:p>
            <a:r>
              <a:rPr lang="zh-CN" altLang="en-US"/>
              <a:t>Customer Relationship Management (CRM) Systems: CRM systems enable businesses to better understand and serve their customers through data analysis and personalized marketing.</a:t>
            </a:r>
          </a:p>
          <a:p>
            <a:endParaRPr lang="zh-CN" altLang="en-US"/>
          </a:p>
          <a:p>
            <a:r>
              <a:rPr lang="zh-CN" altLang="en-US"/>
              <a:t>Data Analytics for Pricing and Product Strategies: Digitalization allows businesses to gather and analyze data to make informed decisions about pricing, product development, and marketing strategies.</a:t>
            </a:r>
          </a:p>
          <a:p>
            <a:endParaRPr lang="zh-CN" altLang="en-US"/>
          </a:p>
          <a:p>
            <a:r>
              <a:rPr lang="zh-CN" altLang="en-US"/>
              <a:t>Digital Marketing: Online advertising, social media marketing, and influencer partnerships are examples of digital marketing strategies that can help businesses reach their target audience effectively.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430" y="1302543"/>
            <a:ext cx="6320790" cy="3581400"/>
          </a:xfrm>
          <a:prstGeom prst="rect">
            <a:avLst/>
          </a:prstGeom>
        </p:spPr>
        <p:txBody>
          <a:bodyPr anchor="b"/>
          <a:lstStyle>
            <a:lvl1pPr algn="l">
              <a:defRPr sz="9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54430" y="5403057"/>
            <a:ext cx="6469380" cy="1226343"/>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a:xfrm>
            <a:off x="1154430" y="6958189"/>
            <a:ext cx="4114800" cy="547688"/>
          </a:xfrm>
          <a:prstGeom prst="rect">
            <a:avLst/>
          </a:prstGeom>
        </p:spPr>
        <p:txBody>
          <a:bodyPr/>
          <a:lstStyle/>
          <a:p>
            <a:fld id="{B01864A2-6AC6-49D6-9F56-58C048B23AAA}" type="datetimeFigureOut">
              <a:rPr lang="zh-CN" altLang="en-US" smtClean="0"/>
              <a:t>2023/9/6</a:t>
            </a:fld>
            <a:endParaRPr lang="zh-CN" altLang="en-US" dirty="0"/>
          </a:p>
        </p:txBody>
      </p:sp>
      <p:grpSp>
        <p:nvGrpSpPr>
          <p:cNvPr id="7" name="Group 4"/>
          <p:cNvGrpSpPr/>
          <p:nvPr userDrawn="1"/>
        </p:nvGrpSpPr>
        <p:grpSpPr>
          <a:xfrm>
            <a:off x="8168595" y="1108709"/>
            <a:ext cx="5798865" cy="9178291"/>
            <a:chOff x="0" y="0"/>
            <a:chExt cx="8382000" cy="11709400"/>
          </a:xfrm>
        </p:grpSpPr>
        <p:pic>
          <p:nvPicPr>
            <p:cNvPr id="8" name="Picture 5"/>
            <p:cNvPicPr>
              <a:picLocks noChangeAspect="1"/>
            </p:cNvPicPr>
            <p:nvPr/>
          </p:nvPicPr>
          <p:blipFill>
            <a:blip r:embed="rId2"/>
            <a:srcRect l="26064" r="26064"/>
            <a:stretch>
              <a:fillRect/>
            </a:stretch>
          </p:blipFill>
          <p:spPr>
            <a:xfrm>
              <a:off x="0" y="0"/>
              <a:ext cx="8382000" cy="11709400"/>
            </a:xfrm>
            <a:prstGeom prst="rect">
              <a:avLst/>
            </a:prstGeom>
          </p:spPr>
        </p:pic>
      </p:grpSp>
      <p:sp>
        <p:nvSpPr>
          <p:cNvPr id="9" name="AutoShape 6"/>
          <p:cNvSpPr/>
          <p:nvPr userDrawn="1"/>
        </p:nvSpPr>
        <p:spPr>
          <a:xfrm>
            <a:off x="8168595" y="-22209"/>
            <a:ext cx="5798865" cy="1130918"/>
          </a:xfrm>
          <a:prstGeom prst="rect">
            <a:avLst/>
          </a:prstGeom>
          <a:solidFill>
            <a:srgbClr val="E4D4C5">
              <a:alpha val="34902"/>
            </a:srgbClr>
          </a:solidFill>
        </p:spPr>
      </p:sp>
      <p:pic>
        <p:nvPicPr>
          <p:cNvPr id="10" name="Picture 7"/>
          <p:cNvPicPr>
            <a:picLocks noChangeAspect="1"/>
          </p:cNvPicPr>
          <p:nvPr userDrawn="1"/>
        </p:nvPicPr>
        <p:blipFill>
          <a:blip r:embed="rId3"/>
          <a:srcRect/>
          <a:stretch>
            <a:fillRect/>
          </a:stretch>
        </p:blipFill>
        <p:spPr>
          <a:xfrm>
            <a:off x="14434041" y="7750361"/>
            <a:ext cx="3180510" cy="1272204"/>
          </a:xfrm>
          <a:prstGeom prst="rect">
            <a:avLst/>
          </a:prstGeom>
        </p:spPr>
      </p:pic>
      <p:sp>
        <p:nvSpPr>
          <p:cNvPr id="11" name="Picture Placeholder 2"/>
          <p:cNvSpPr>
            <a:spLocks noGrp="1" noChangeAspect="1"/>
          </p:cNvSpPr>
          <p:nvPr>
            <p:ph type="pic" idx="11"/>
          </p:nvPr>
        </p:nvSpPr>
        <p:spPr>
          <a:xfrm>
            <a:off x="6174060" y="-22209"/>
            <a:ext cx="5798866" cy="10309209"/>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Title 1"/>
          <p:cNvSpPr>
            <a:spLocks noGrp="1"/>
          </p:cNvSpPr>
          <p:nvPr>
            <p:ph type="title"/>
          </p:nvPr>
        </p:nvSpPr>
        <p:spPr>
          <a:xfrm>
            <a:off x="1381558" y="2286000"/>
            <a:ext cx="15773400" cy="3004663"/>
          </a:xfrm>
          <a:prstGeom prst="rect">
            <a:avLst/>
          </a:prstGeom>
        </p:spPr>
        <p:txBody>
          <a:bodyPr>
            <a:normAutofit/>
          </a:bodyPr>
          <a:lstStyle>
            <a:lvl1pPr>
              <a:defRPr sz="5400"/>
            </a:lvl1pPr>
          </a:lstStyle>
          <a:p>
            <a:r>
              <a:rPr lang="zh-CN" altLang="en-US" dirty="0"/>
              <a:t>单击此处编辑母版标题样式</a:t>
            </a:r>
            <a:endParaRPr lang="en-US" dirty="0"/>
          </a:p>
        </p:txBody>
      </p:sp>
      <p:sp>
        <p:nvSpPr>
          <p:cNvPr id="10"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dirty="0"/>
          </a:p>
        </p:txBody>
      </p:sp>
      <p:pic>
        <p:nvPicPr>
          <p:cNvPr id="11"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2" name="Title 1"/>
          <p:cNvSpPr txBox="1"/>
          <p:nvPr userDrawn="1"/>
        </p:nvSpPr>
        <p:spPr>
          <a:xfrm>
            <a:off x="1381558" y="5290663"/>
            <a:ext cx="15773400" cy="1291590"/>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zh-CN" altLang="en-US" sz="3600" dirty="0"/>
              <a:t>单击此处编辑母版标题样式</a:t>
            </a:r>
            <a:endParaRPr lang="en-US" sz="36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Title 1"/>
          <p:cNvSpPr>
            <a:spLocks noGrp="1"/>
          </p:cNvSpPr>
          <p:nvPr>
            <p:ph type="title"/>
          </p:nvPr>
        </p:nvSpPr>
        <p:spPr>
          <a:xfrm>
            <a:off x="1381558" y="2491740"/>
            <a:ext cx="5910782" cy="2798923"/>
          </a:xfrm>
          <a:prstGeom prst="rect">
            <a:avLst/>
          </a:prstGeom>
        </p:spPr>
        <p:txBody>
          <a:bodyPr>
            <a:normAutofit/>
          </a:bodyPr>
          <a:lstStyle>
            <a:lvl1pPr>
              <a:defRPr sz="5400"/>
            </a:lvl1pPr>
          </a:lstStyle>
          <a:p>
            <a:r>
              <a:rPr lang="zh-CN" altLang="en-US" dirty="0"/>
              <a:t>单击此处编辑母版标题样式</a:t>
            </a:r>
            <a:endParaRPr lang="en-US" dirty="0"/>
          </a:p>
        </p:txBody>
      </p:sp>
      <p:sp>
        <p:nvSpPr>
          <p:cNvPr id="10"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dirty="0"/>
          </a:p>
        </p:txBody>
      </p:sp>
      <p:pic>
        <p:nvPicPr>
          <p:cNvPr id="11"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2" name="Title 1"/>
          <p:cNvSpPr txBox="1"/>
          <p:nvPr userDrawn="1"/>
        </p:nvSpPr>
        <p:spPr>
          <a:xfrm>
            <a:off x="1381558" y="5290663"/>
            <a:ext cx="5910782" cy="1291590"/>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zh-CN" altLang="en-US" sz="3600" dirty="0"/>
              <a:t>单击此处编辑母版标题样式</a:t>
            </a:r>
            <a:endParaRPr lang="en-US" sz="3600" dirty="0"/>
          </a:p>
        </p:txBody>
      </p:sp>
      <p:sp>
        <p:nvSpPr>
          <p:cNvPr id="1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pic>
        <p:nvPicPr>
          <p:cNvPr id="4" name="图片 3" descr="徽标&#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948940" cy="343604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2468880"/>
            <a:ext cx="5898356" cy="2263140"/>
          </a:xfrm>
          <a:prstGeom prst="rect">
            <a:avLst/>
          </a:prstGeo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1259683" y="4812030"/>
            <a:ext cx="5898356" cy="399145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pic>
        <p:nvPicPr>
          <p:cNvPr id="11" name="图片 10" descr="徽标&#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948940" cy="343604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9683" y="1853355"/>
            <a:ext cx="7736681" cy="190425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Content Placeholder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9258300" y="1853355"/>
            <a:ext cx="7774782" cy="190425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Content Placeholder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11"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2" name="Title 1"/>
          <p:cNvSpPr>
            <a:spLocks noGrp="1"/>
          </p:cNvSpPr>
          <p:nvPr>
            <p:ph type="title"/>
          </p:nvPr>
        </p:nvSpPr>
        <p:spPr>
          <a:xfrm>
            <a:off x="1257300" y="547689"/>
            <a:ext cx="16127730" cy="1068536"/>
          </a:xfrm>
          <a:prstGeom prst="rect">
            <a:avLst/>
          </a:prstGeom>
        </p:spPr>
        <p:txBody>
          <a:bodyPr/>
          <a:lstStyle/>
          <a:p>
            <a:r>
              <a:rPr lang="zh-CN" altLang="en-US" dirty="0"/>
              <a:t>单击此处编辑母版标题样式</a:t>
            </a:r>
            <a:endParaRPr lang="en-US" dirty="0"/>
          </a:p>
        </p:txBody>
      </p:sp>
      <p:pic>
        <p:nvPicPr>
          <p:cNvPr id="14" name="Picture 4"/>
          <p:cNvPicPr>
            <a:picLocks noChangeAspect="1"/>
          </p:cNvPicPr>
          <p:nvPr userDrawn="1"/>
        </p:nvPicPr>
        <p:blipFill>
          <a:blip r:embed="rId3"/>
          <a:srcRect/>
          <a:stretch>
            <a:fillRect/>
          </a:stretch>
        </p:blipFill>
        <p:spPr>
          <a:xfrm>
            <a:off x="-373340" y="0"/>
            <a:ext cx="1276310" cy="193167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6"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7" name="Title 1"/>
          <p:cNvSpPr>
            <a:spLocks noGrp="1"/>
          </p:cNvSpPr>
          <p:nvPr>
            <p:ph type="title"/>
          </p:nvPr>
        </p:nvSpPr>
        <p:spPr>
          <a:xfrm>
            <a:off x="1257300" y="547689"/>
            <a:ext cx="16127730" cy="1068536"/>
          </a:xfrm>
          <a:prstGeom prst="rect">
            <a:avLst/>
          </a:prstGeom>
        </p:spPr>
        <p:txBody>
          <a:bodyPr/>
          <a:lstStyle/>
          <a:p>
            <a:r>
              <a:rPr lang="zh-CN" altLang="en-US" dirty="0"/>
              <a:t>单击此处编辑母版标题样式</a:t>
            </a:r>
            <a:endParaRPr lang="en-US" dirty="0"/>
          </a:p>
        </p:txBody>
      </p:sp>
      <p:pic>
        <p:nvPicPr>
          <p:cNvPr id="8" name="Picture 4"/>
          <p:cNvPicPr>
            <a:picLocks noChangeAspect="1"/>
          </p:cNvPicPr>
          <p:nvPr userDrawn="1"/>
        </p:nvPicPr>
        <p:blipFill>
          <a:blip r:embed="rId3"/>
          <a:srcRect/>
          <a:stretch>
            <a:fillRect/>
          </a:stretch>
        </p:blipFill>
        <p:spPr>
          <a:xfrm>
            <a:off x="-373340" y="0"/>
            <a:ext cx="1276310" cy="193167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12" name="Picture 4"/>
          <p:cNvPicPr>
            <a:picLocks noChangeAspect="1"/>
          </p:cNvPicPr>
          <p:nvPr userDrawn="1"/>
        </p:nvPicPr>
        <p:blipFill>
          <a:blip r:embed="rId2"/>
          <a:srcRect/>
          <a:stretch>
            <a:fillRect/>
          </a:stretch>
        </p:blipFill>
        <p:spPr>
          <a:xfrm>
            <a:off x="15646304" y="9097557"/>
            <a:ext cx="2120340" cy="84813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
        <p:nvSpPr>
          <p:cNvPr id="7" name="AutoShape 2"/>
          <p:cNvSpPr/>
          <p:nvPr userDrawn="1"/>
        </p:nvSpPr>
        <p:spPr>
          <a:xfrm>
            <a:off x="7105100" y="-637373"/>
            <a:ext cx="10571396" cy="12172950"/>
          </a:xfrm>
          <a:prstGeom prst="rect">
            <a:avLst/>
          </a:prstGeom>
          <a:solidFill>
            <a:srgbClr val="E4D4C5">
              <a:alpha val="34902"/>
            </a:srgbClr>
          </a:solidFill>
        </p:spPr>
      </p:sp>
      <p:pic>
        <p:nvPicPr>
          <p:cNvPr id="12" name="Picture 7"/>
          <p:cNvPicPr>
            <a:picLocks noChangeAspect="1"/>
          </p:cNvPicPr>
          <p:nvPr userDrawn="1"/>
        </p:nvPicPr>
        <p:blipFill>
          <a:blip r:embed="rId2"/>
          <a:srcRect/>
          <a:stretch>
            <a:fillRect/>
          </a:stretch>
        </p:blipFill>
        <p:spPr>
          <a:xfrm>
            <a:off x="988656" y="1068038"/>
            <a:ext cx="4573355" cy="1829342"/>
          </a:xfrm>
          <a:prstGeom prst="rect">
            <a:avLst/>
          </a:prstGeom>
        </p:spPr>
      </p:pic>
      <p:grpSp>
        <p:nvGrpSpPr>
          <p:cNvPr id="13" name="Group 3"/>
          <p:cNvGrpSpPr/>
          <p:nvPr userDrawn="1"/>
        </p:nvGrpSpPr>
        <p:grpSpPr>
          <a:xfrm>
            <a:off x="7975054" y="882079"/>
            <a:ext cx="9140445" cy="6255415"/>
            <a:chOff x="-1219200" y="385671"/>
            <a:chExt cx="8124839" cy="5560368"/>
          </a:xfrm>
        </p:grpSpPr>
        <p:sp>
          <p:nvSpPr>
            <p:cNvPr id="14" name="TextBox 4"/>
            <p:cNvSpPr txBox="1"/>
            <p:nvPr/>
          </p:nvSpPr>
          <p:spPr>
            <a:xfrm>
              <a:off x="-1108264" y="4662439"/>
              <a:ext cx="8013903" cy="1283600"/>
            </a:xfrm>
            <a:prstGeom prst="rect">
              <a:avLst/>
            </a:prstGeom>
          </p:spPr>
          <p:txBody>
            <a:bodyPr wrap="square" lIns="0" tIns="0" rIns="0" bIns="0" rtlCol="0" anchor="t">
              <a:spAutoFit/>
            </a:bodyPr>
            <a:lstStyle/>
            <a:p>
              <a:pPr>
                <a:lnSpc>
                  <a:spcPct val="100000"/>
                </a:lnSpc>
              </a:pPr>
              <a:r>
                <a:rPr lang="en-US" sz="3130" spc="335" dirty="0">
                  <a:solidFill>
                    <a:srgbClr val="545454"/>
                  </a:solidFill>
                  <a:latin typeface="Microsoft YaHei Light" panose="020B0502040204020203" pitchFamily="34" charset="-122"/>
                  <a:ea typeface="Microsoft YaHei Light" panose="020B0502040204020203" pitchFamily="34" charset="-122"/>
                </a:rPr>
                <a:t>电话：001-12345678</a:t>
              </a:r>
            </a:p>
            <a:p>
              <a:pPr>
                <a:lnSpc>
                  <a:spcPct val="100000"/>
                </a:lnSpc>
              </a:pPr>
              <a:r>
                <a:rPr lang="en-US" sz="3130" spc="335" dirty="0" err="1">
                  <a:solidFill>
                    <a:srgbClr val="545454"/>
                  </a:solidFill>
                  <a:latin typeface="Microsoft YaHei Light" panose="020B0502040204020203" pitchFamily="34" charset="-122"/>
                  <a:ea typeface="Microsoft YaHei Light" panose="020B0502040204020203" pitchFamily="34" charset="-122"/>
                </a:rPr>
                <a:t>地址：Beijing</a:t>
              </a:r>
              <a:r>
                <a:rPr lang="en-US" sz="3130" spc="335" dirty="0">
                  <a:solidFill>
                    <a:srgbClr val="545454"/>
                  </a:solidFill>
                  <a:latin typeface="Microsoft YaHei Light" panose="020B0502040204020203" pitchFamily="34" charset="-122"/>
                  <a:ea typeface="Microsoft YaHei Light" panose="020B0502040204020203" pitchFamily="34" charset="-122"/>
                </a:rPr>
                <a:t> </a:t>
              </a:r>
            </a:p>
            <a:p>
              <a:pPr>
                <a:lnSpc>
                  <a:spcPct val="100000"/>
                </a:lnSpc>
              </a:pPr>
              <a:r>
                <a:rPr lang="en-US" sz="3130" spc="335" dirty="0">
                  <a:solidFill>
                    <a:srgbClr val="545454"/>
                  </a:solidFill>
                  <a:latin typeface="Microsoft YaHei Light" panose="020B0502040204020203" pitchFamily="34" charset="-122"/>
                  <a:ea typeface="Microsoft YaHei Light" panose="020B0502040204020203" pitchFamily="34" charset="-122"/>
                </a:rPr>
                <a:t>邮箱：JK.ZHANG@ARTXDIGI.COM</a:t>
              </a:r>
            </a:p>
          </p:txBody>
        </p:sp>
        <p:sp>
          <p:nvSpPr>
            <p:cNvPr id="15" name="TextBox 5"/>
            <p:cNvSpPr txBox="1"/>
            <p:nvPr/>
          </p:nvSpPr>
          <p:spPr>
            <a:xfrm>
              <a:off x="-1219200" y="1716207"/>
              <a:ext cx="6235079" cy="791613"/>
            </a:xfrm>
            <a:prstGeom prst="rect">
              <a:avLst/>
            </a:prstGeom>
          </p:spPr>
          <p:txBody>
            <a:bodyPr lIns="0" tIns="0" rIns="0" bIns="0" rtlCol="0" anchor="t">
              <a:spAutoFit/>
            </a:bodyPr>
            <a:lstStyle/>
            <a:p>
              <a:pPr>
                <a:lnSpc>
                  <a:spcPts val="6880"/>
                </a:lnSpc>
                <a:spcBef>
                  <a:spcPct val="0"/>
                </a:spcBef>
              </a:pPr>
              <a:r>
                <a:rPr lang="en-US" sz="6705" spc="503" dirty="0">
                  <a:solidFill>
                    <a:srgbClr val="FFC000"/>
                  </a:solidFill>
                  <a:latin typeface="Calibri"/>
                </a:rPr>
                <a:t>Contact Us</a:t>
              </a:r>
            </a:p>
          </p:txBody>
        </p:sp>
        <p:sp>
          <p:nvSpPr>
            <p:cNvPr id="16" name="TextBox 6"/>
            <p:cNvSpPr txBox="1"/>
            <p:nvPr/>
          </p:nvSpPr>
          <p:spPr>
            <a:xfrm>
              <a:off x="-1112520" y="385671"/>
              <a:ext cx="6235079" cy="991554"/>
            </a:xfrm>
            <a:prstGeom prst="rect">
              <a:avLst/>
            </a:prstGeom>
          </p:spPr>
          <p:txBody>
            <a:bodyPr lIns="0" tIns="0" rIns="0" bIns="0" rtlCol="0" anchor="t">
              <a:spAutoFit/>
            </a:bodyPr>
            <a:lstStyle/>
            <a:p>
              <a:pPr>
                <a:lnSpc>
                  <a:spcPts val="9385"/>
                </a:lnSpc>
                <a:spcBef>
                  <a:spcPct val="0"/>
                </a:spcBef>
              </a:pPr>
              <a:r>
                <a:rPr lang="en-US" sz="6705" spc="503" dirty="0" err="1">
                  <a:solidFill>
                    <a:srgbClr val="545454"/>
                  </a:solidFill>
                  <a:latin typeface="Microsoft YaHei Light" panose="020B0502040204020203" pitchFamily="34" charset="-122"/>
                  <a:ea typeface="Microsoft YaHei Light" panose="020B0502040204020203" pitchFamily="34" charset="-122"/>
                </a:rPr>
                <a:t>联系我们</a:t>
              </a:r>
              <a:endParaRPr lang="en-US" sz="6705" spc="503" dirty="0">
                <a:solidFill>
                  <a:srgbClr val="545454"/>
                </a:solidFill>
                <a:latin typeface="Microsoft YaHei Light" panose="020B0502040204020203" pitchFamily="34" charset="-122"/>
                <a:ea typeface="Microsoft YaHei Light" panose="020B0502040204020203" pitchFamily="3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54430" y="1302543"/>
            <a:ext cx="6320790" cy="3581400"/>
          </a:xfrm>
          <a:prstGeom prst="rect">
            <a:avLst/>
          </a:prstGeom>
        </p:spPr>
        <p:txBody>
          <a:bodyPr anchor="b"/>
          <a:lstStyle>
            <a:lvl1pPr algn="l">
              <a:defRPr sz="9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154430" y="5403057"/>
            <a:ext cx="6469380" cy="1226343"/>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a:xfrm>
            <a:off x="1154430" y="6958189"/>
            <a:ext cx="4114800" cy="547688"/>
          </a:xfrm>
          <a:prstGeom prst="rect">
            <a:avLst/>
          </a:prstGeom>
        </p:spPr>
        <p:txBody>
          <a:bodyPr/>
          <a:lstStyle/>
          <a:p>
            <a:fld id="{B01864A2-6AC6-49D6-9F56-58C048B23AAA}" type="datetimeFigureOut">
              <a:rPr lang="zh-CN" altLang="en-US" smtClean="0"/>
              <a:t>2023/9/6</a:t>
            </a:fld>
            <a:endParaRPr lang="zh-CN" altLang="en-US" dirty="0"/>
          </a:p>
        </p:txBody>
      </p:sp>
      <p:sp>
        <p:nvSpPr>
          <p:cNvPr id="9" name="AutoShape 6"/>
          <p:cNvSpPr/>
          <p:nvPr userDrawn="1"/>
        </p:nvSpPr>
        <p:spPr>
          <a:xfrm>
            <a:off x="8168595" y="-22209"/>
            <a:ext cx="5798865" cy="1130918"/>
          </a:xfrm>
          <a:prstGeom prst="rect">
            <a:avLst/>
          </a:prstGeom>
          <a:solidFill>
            <a:srgbClr val="E4D4C5">
              <a:alpha val="34902"/>
            </a:srgbClr>
          </a:solidFill>
        </p:spPr>
      </p:sp>
      <p:pic>
        <p:nvPicPr>
          <p:cNvPr id="10" name="Picture 7"/>
          <p:cNvPicPr>
            <a:picLocks noChangeAspect="1"/>
          </p:cNvPicPr>
          <p:nvPr userDrawn="1"/>
        </p:nvPicPr>
        <p:blipFill>
          <a:blip r:embed="rId2"/>
          <a:srcRect/>
          <a:stretch>
            <a:fillRect/>
          </a:stretch>
        </p:blipFill>
        <p:spPr>
          <a:xfrm>
            <a:off x="14434041" y="7750361"/>
            <a:ext cx="3180510" cy="1272204"/>
          </a:xfrm>
          <a:prstGeom prst="rect">
            <a:avLst/>
          </a:prstGeom>
        </p:spPr>
      </p:pic>
      <p:sp>
        <p:nvSpPr>
          <p:cNvPr id="11" name="Picture Placeholder 2"/>
          <p:cNvSpPr>
            <a:spLocks noGrp="1" noChangeAspect="1"/>
          </p:cNvSpPr>
          <p:nvPr>
            <p:ph type="pic" idx="11"/>
          </p:nvPr>
        </p:nvSpPr>
        <p:spPr>
          <a:xfrm>
            <a:off x="8168595" y="1108709"/>
            <a:ext cx="5798866" cy="92005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3531870" y="238642"/>
            <a:ext cx="12264390" cy="1068536"/>
          </a:xfrm>
          <a:prstGeom prst="rect">
            <a:avLst/>
          </a:prstGeom>
        </p:spPr>
        <p:txBody>
          <a:bodyPr/>
          <a:lstStyle/>
          <a:p>
            <a:r>
              <a:rPr lang="zh-CN" altLang="en-US" dirty="0"/>
              <a:t>单击此处编辑母版标题样式</a:t>
            </a:r>
            <a:endParaRPr lang="en-US" dirty="0"/>
          </a:p>
        </p:txBody>
      </p:sp>
      <p:sp>
        <p:nvSpPr>
          <p:cNvPr id="6"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sp>
        <p:nvSpPr>
          <p:cNvPr id="4" name="AutoShape 2"/>
          <p:cNvSpPr/>
          <p:nvPr userDrawn="1"/>
        </p:nvSpPr>
        <p:spPr>
          <a:xfrm>
            <a:off x="3509010" y="1452178"/>
            <a:ext cx="12435840" cy="7250388"/>
          </a:xfrm>
          <a:prstGeom prst="rect">
            <a:avLst/>
          </a:prstGeom>
          <a:solidFill>
            <a:srgbClr val="E4D4C5">
              <a:alpha val="34902"/>
            </a:srgbClr>
          </a:solidFill>
        </p:spPr>
      </p:sp>
      <p:pic>
        <p:nvPicPr>
          <p:cNvPr id="5" name="Picture 3"/>
          <p:cNvPicPr>
            <a:picLocks noChangeAspect="1"/>
          </p:cNvPicPr>
          <p:nvPr userDrawn="1"/>
        </p:nvPicPr>
        <p:blipFill>
          <a:blip r:embed="rId2"/>
          <a:srcRect/>
          <a:stretch>
            <a:fillRect/>
          </a:stretch>
        </p:blipFill>
        <p:spPr>
          <a:xfrm>
            <a:off x="15646304" y="9097557"/>
            <a:ext cx="2120340" cy="848136"/>
          </a:xfrm>
          <a:prstGeom prst="rect">
            <a:avLst/>
          </a:prstGeom>
        </p:spPr>
      </p:pic>
      <p:pic>
        <p:nvPicPr>
          <p:cNvPr id="8" name="Picture 4"/>
          <p:cNvPicPr>
            <a:picLocks noChangeAspect="1"/>
          </p:cNvPicPr>
          <p:nvPr userDrawn="1"/>
        </p:nvPicPr>
        <p:blipFill>
          <a:blip r:embed="rId3"/>
          <a:srcRect/>
          <a:stretch>
            <a:fillRect/>
          </a:stretch>
        </p:blipFill>
        <p:spPr>
          <a:xfrm>
            <a:off x="-551191" y="0"/>
            <a:ext cx="4622333" cy="6995810"/>
          </a:xfrm>
          <a:prstGeom prst="rect">
            <a:avLst/>
          </a:prstGeom>
        </p:spPr>
      </p:pic>
      <p:sp>
        <p:nvSpPr>
          <p:cNvPr id="13" name="Content Placeholder 2"/>
          <p:cNvSpPr>
            <a:spLocks noGrp="1"/>
          </p:cNvSpPr>
          <p:nvPr>
            <p:ph idx="1"/>
          </p:nvPr>
        </p:nvSpPr>
        <p:spPr>
          <a:xfrm>
            <a:off x="4239394" y="1729434"/>
            <a:ext cx="11705456" cy="6728766"/>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9"/>
            <a:ext cx="16127730" cy="1068536"/>
          </a:xfrm>
          <a:prstGeom prst="rect">
            <a:avLst/>
          </a:prstGeom>
        </p:spPr>
        <p:txBody>
          <a:bodyPr/>
          <a:lstStyle/>
          <a:p>
            <a:r>
              <a:rPr lang="zh-CN" altLang="en-US" dirty="0"/>
              <a:t>单击此处编辑母版标题样式</a:t>
            </a:r>
            <a:endParaRPr lang="en-US" dirty="0"/>
          </a:p>
        </p:txBody>
      </p:sp>
      <p:sp>
        <p:nvSpPr>
          <p:cNvPr id="3" name="Content Placeholder 2"/>
          <p:cNvSpPr>
            <a:spLocks noGrp="1"/>
          </p:cNvSpPr>
          <p:nvPr>
            <p:ph idx="1"/>
          </p:nvPr>
        </p:nvSpPr>
        <p:spPr>
          <a:xfrm>
            <a:off x="1210444" y="1943731"/>
            <a:ext cx="16127730" cy="7250388"/>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6"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dirty="0"/>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pic>
        <p:nvPicPr>
          <p:cNvPr id="11" name="Picture 4"/>
          <p:cNvPicPr>
            <a:picLocks noChangeAspect="1"/>
          </p:cNvPicPr>
          <p:nvPr userDrawn="1"/>
        </p:nvPicPr>
        <p:blipFill>
          <a:blip r:embed="rId3"/>
          <a:srcRect/>
          <a:stretch>
            <a:fillRect/>
          </a:stretch>
        </p:blipFill>
        <p:spPr>
          <a:xfrm>
            <a:off x="-373340" y="0"/>
            <a:ext cx="1276310" cy="193167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57300" y="1872406"/>
            <a:ext cx="7772400" cy="739304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9258300" y="1872404"/>
            <a:ext cx="7772400" cy="7393041"/>
          </a:xfr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0" name="Title 1"/>
          <p:cNvSpPr>
            <a:spLocks noGrp="1"/>
          </p:cNvSpPr>
          <p:nvPr>
            <p:ph type="title"/>
          </p:nvPr>
        </p:nvSpPr>
        <p:spPr>
          <a:xfrm>
            <a:off x="1257300" y="547689"/>
            <a:ext cx="16127730" cy="1068536"/>
          </a:xfrm>
          <a:prstGeom prst="rect">
            <a:avLst/>
          </a:prstGeom>
        </p:spPr>
        <p:txBody>
          <a:bodyPr/>
          <a:lstStyle/>
          <a:p>
            <a:r>
              <a:rPr lang="zh-CN" altLang="en-US" dirty="0"/>
              <a:t>单击此处编辑母版标题样式</a:t>
            </a:r>
            <a:endParaRPr lang="en-US" dirty="0"/>
          </a:p>
        </p:txBody>
      </p:sp>
      <p:pic>
        <p:nvPicPr>
          <p:cNvPr id="11" name="Picture 4"/>
          <p:cNvPicPr>
            <a:picLocks noChangeAspect="1"/>
          </p:cNvPicPr>
          <p:nvPr userDrawn="1"/>
        </p:nvPicPr>
        <p:blipFill>
          <a:blip r:embed="rId3"/>
          <a:srcRect/>
          <a:stretch>
            <a:fillRect/>
          </a:stretch>
        </p:blipFill>
        <p:spPr>
          <a:xfrm>
            <a:off x="-373340" y="0"/>
            <a:ext cx="1276310" cy="193167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0" name="Title 1"/>
          <p:cNvSpPr>
            <a:spLocks noGrp="1"/>
          </p:cNvSpPr>
          <p:nvPr>
            <p:ph type="title"/>
          </p:nvPr>
        </p:nvSpPr>
        <p:spPr>
          <a:xfrm>
            <a:off x="1257300" y="547689"/>
            <a:ext cx="16127730" cy="1068536"/>
          </a:xfrm>
          <a:prstGeom prst="rect">
            <a:avLst/>
          </a:prstGeom>
        </p:spPr>
        <p:txBody>
          <a:bodyPr/>
          <a:lstStyle/>
          <a:p>
            <a:r>
              <a:rPr lang="zh-CN" altLang="en-US" dirty="0"/>
              <a:t>单击此处编辑母版标题样式</a:t>
            </a:r>
            <a:endParaRPr lang="en-US" dirty="0"/>
          </a:p>
        </p:txBody>
      </p:sp>
      <p:pic>
        <p:nvPicPr>
          <p:cNvPr id="30" name="Picture 4"/>
          <p:cNvPicPr>
            <a:picLocks noChangeAspect="1"/>
          </p:cNvPicPr>
          <p:nvPr userDrawn="1"/>
        </p:nvPicPr>
        <p:blipFill>
          <a:blip r:embed="rId3"/>
          <a:srcRect/>
          <a:stretch>
            <a:fillRect/>
          </a:stretch>
        </p:blipFill>
        <p:spPr>
          <a:xfrm>
            <a:off x="-373340" y="0"/>
            <a:ext cx="1276310" cy="19316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0" name="Title 1"/>
          <p:cNvSpPr>
            <a:spLocks noGrp="1"/>
          </p:cNvSpPr>
          <p:nvPr>
            <p:ph type="title"/>
          </p:nvPr>
        </p:nvSpPr>
        <p:spPr>
          <a:xfrm>
            <a:off x="4086225" y="7719348"/>
            <a:ext cx="13978105" cy="1068536"/>
          </a:xfrm>
          <a:prstGeom prst="rect">
            <a:avLst/>
          </a:prstGeom>
        </p:spPr>
        <p:txBody>
          <a:bodyPr/>
          <a:lstStyle/>
          <a:p>
            <a:r>
              <a:rPr lang="zh-CN" altLang="en-US" dirty="0"/>
              <a:t>单击此处编辑母版标题样式</a:t>
            </a:r>
            <a:endParaRPr lang="en-US" dirty="0"/>
          </a:p>
        </p:txBody>
      </p:sp>
      <p:grpSp>
        <p:nvGrpSpPr>
          <p:cNvPr id="37" name="Group 2"/>
          <p:cNvGrpSpPr/>
          <p:nvPr userDrawn="1"/>
        </p:nvGrpSpPr>
        <p:grpSpPr>
          <a:xfrm>
            <a:off x="4086225" y="0"/>
            <a:ext cx="14201775" cy="7348662"/>
            <a:chOff x="0" y="0"/>
            <a:chExt cx="18935700" cy="9798216"/>
          </a:xfrm>
        </p:grpSpPr>
        <p:sp>
          <p:nvSpPr>
            <p:cNvPr id="38" name="AutoShape 3"/>
            <p:cNvSpPr/>
            <p:nvPr/>
          </p:nvSpPr>
          <p:spPr>
            <a:xfrm>
              <a:off x="0" y="0"/>
              <a:ext cx="18935700" cy="9798216"/>
            </a:xfrm>
            <a:prstGeom prst="rect">
              <a:avLst/>
            </a:prstGeom>
            <a:solidFill>
              <a:srgbClr val="E4D4C5">
                <a:alpha val="34902"/>
              </a:srgbClr>
            </a:solidFill>
          </p:spPr>
          <p:txBody>
            <a:bodyPr/>
            <a:lstStyle/>
            <a:p>
              <a:endParaRPr lang="zh-CN" altLang="en-US" dirty="0"/>
            </a:p>
          </p:txBody>
        </p:sp>
        <p:grpSp>
          <p:nvGrpSpPr>
            <p:cNvPr id="39" name="Group 4"/>
            <p:cNvGrpSpPr/>
            <p:nvPr/>
          </p:nvGrpSpPr>
          <p:grpSpPr>
            <a:xfrm>
              <a:off x="0" y="4507308"/>
              <a:ext cx="18935700" cy="783599"/>
              <a:chOff x="0" y="0"/>
              <a:chExt cx="13810314" cy="571500"/>
            </a:xfrm>
          </p:grpSpPr>
          <p:sp>
            <p:nvSpPr>
              <p:cNvPr id="42" name="Freeform 5"/>
              <p:cNvSpPr/>
              <p:nvPr/>
            </p:nvSpPr>
            <p:spPr>
              <a:xfrm>
                <a:off x="0" y="255270"/>
                <a:ext cx="13810315" cy="69850"/>
              </a:xfrm>
              <a:custGeom>
                <a:avLst/>
                <a:gdLst/>
                <a:ahLst/>
                <a:cxnLst/>
                <a:rect l="l" t="t" r="r" b="b"/>
                <a:pathLst>
                  <a:path w="13810315" h="69850">
                    <a:moveTo>
                      <a:pt x="13519485" y="0"/>
                    </a:moveTo>
                    <a:lnTo>
                      <a:pt x="0" y="0"/>
                    </a:lnTo>
                    <a:lnTo>
                      <a:pt x="0" y="69850"/>
                    </a:lnTo>
                    <a:lnTo>
                      <a:pt x="13810315" y="69850"/>
                    </a:lnTo>
                    <a:lnTo>
                      <a:pt x="13810315" y="0"/>
                    </a:lnTo>
                    <a:close/>
                  </a:path>
                </a:pathLst>
              </a:custGeom>
              <a:solidFill>
                <a:srgbClr val="E4D4C5"/>
              </a:solidFill>
            </p:spPr>
          </p:sp>
        </p:grpSp>
        <p:grpSp>
          <p:nvGrpSpPr>
            <p:cNvPr id="40" name="Group 6"/>
            <p:cNvGrpSpPr/>
            <p:nvPr/>
          </p:nvGrpSpPr>
          <p:grpSpPr>
            <a:xfrm rot="5400000">
              <a:off x="4568742" y="4507308"/>
              <a:ext cx="9798216" cy="783599"/>
              <a:chOff x="0" y="0"/>
              <a:chExt cx="7146102" cy="571500"/>
            </a:xfrm>
          </p:grpSpPr>
          <p:sp>
            <p:nvSpPr>
              <p:cNvPr id="41" name="Freeform 7"/>
              <p:cNvSpPr/>
              <p:nvPr/>
            </p:nvSpPr>
            <p:spPr>
              <a:xfrm>
                <a:off x="0" y="255270"/>
                <a:ext cx="7146102" cy="69850"/>
              </a:xfrm>
              <a:custGeom>
                <a:avLst/>
                <a:gdLst/>
                <a:ahLst/>
                <a:cxnLst/>
                <a:rect l="l" t="t" r="r" b="b"/>
                <a:pathLst>
                  <a:path w="7146102" h="69850">
                    <a:moveTo>
                      <a:pt x="6855272" y="0"/>
                    </a:moveTo>
                    <a:lnTo>
                      <a:pt x="0" y="0"/>
                    </a:lnTo>
                    <a:lnTo>
                      <a:pt x="0" y="69850"/>
                    </a:lnTo>
                    <a:lnTo>
                      <a:pt x="7146102" y="69850"/>
                    </a:lnTo>
                    <a:lnTo>
                      <a:pt x="7146102" y="0"/>
                    </a:lnTo>
                    <a:close/>
                  </a:path>
                </a:pathLst>
              </a:custGeom>
              <a:solidFill>
                <a:srgbClr val="E4D4C5"/>
              </a:solidFill>
            </p:spPr>
          </p:sp>
        </p:grpSp>
      </p:grpSp>
      <p:pic>
        <p:nvPicPr>
          <p:cNvPr id="43" name="Picture 8"/>
          <p:cNvPicPr>
            <a:picLocks noChangeAspect="1"/>
          </p:cNvPicPr>
          <p:nvPr userDrawn="1"/>
        </p:nvPicPr>
        <p:blipFill>
          <a:blip r:embed="rId2"/>
          <a:srcRect/>
          <a:stretch>
            <a:fillRect/>
          </a:stretch>
        </p:blipFill>
        <p:spPr>
          <a:xfrm>
            <a:off x="15646304" y="9097557"/>
            <a:ext cx="2120340" cy="848136"/>
          </a:xfrm>
          <a:prstGeom prst="rect">
            <a:avLst/>
          </a:prstGeom>
        </p:spPr>
      </p:pic>
      <p:pic>
        <p:nvPicPr>
          <p:cNvPr id="44" name="Picture 9"/>
          <p:cNvPicPr>
            <a:picLocks noChangeAspect="1"/>
          </p:cNvPicPr>
          <p:nvPr userDrawn="1"/>
        </p:nvPicPr>
        <p:blipFill>
          <a:blip r:embed="rId3"/>
          <a:srcRect/>
          <a:stretch>
            <a:fillRect/>
          </a:stretch>
        </p:blipFill>
        <p:spPr>
          <a:xfrm>
            <a:off x="854031" y="948362"/>
            <a:ext cx="2218094" cy="2337886"/>
          </a:xfrm>
          <a:prstGeom prst="rect">
            <a:avLst/>
          </a:prstGeom>
        </p:spPr>
      </p:pic>
      <p:sp>
        <p:nvSpPr>
          <p:cNvPr id="36" name="Content Placeholder 2"/>
          <p:cNvSpPr>
            <a:spLocks noGrp="1"/>
          </p:cNvSpPr>
          <p:nvPr>
            <p:ph sz="half" idx="19"/>
          </p:nvPr>
        </p:nvSpPr>
        <p:spPr>
          <a:xfrm>
            <a:off x="11590568" y="266710"/>
            <a:ext cx="6325320" cy="3129292"/>
          </a:xfrm>
        </p:spPr>
        <p:txBody>
          <a:bodyPr>
            <a:normAutofit/>
          </a:bodyPr>
          <a:lstStyle>
            <a:lvl1pPr marL="0" indent="0">
              <a:buNone/>
              <a:defRPr sz="3200"/>
            </a:lvl1pPr>
          </a:lstStyle>
          <a:p>
            <a:pPr lvl="0"/>
            <a:r>
              <a:rPr lang="zh-CN" altLang="en-US" dirty="0"/>
              <a:t>单击此处编辑母版文本样式</a:t>
            </a:r>
          </a:p>
        </p:txBody>
      </p:sp>
      <p:sp>
        <p:nvSpPr>
          <p:cNvPr id="79" name="Content Placeholder 2"/>
          <p:cNvSpPr>
            <a:spLocks noGrp="1"/>
          </p:cNvSpPr>
          <p:nvPr>
            <p:ph sz="half" idx="20"/>
          </p:nvPr>
        </p:nvSpPr>
        <p:spPr>
          <a:xfrm>
            <a:off x="11590568" y="3909697"/>
            <a:ext cx="6325320" cy="3129292"/>
          </a:xfrm>
        </p:spPr>
        <p:txBody>
          <a:bodyPr>
            <a:normAutofit/>
          </a:bodyPr>
          <a:lstStyle>
            <a:lvl1pPr marL="0" indent="0">
              <a:buNone/>
              <a:defRPr sz="3200"/>
            </a:lvl1pPr>
          </a:lstStyle>
          <a:p>
            <a:pPr lvl="0"/>
            <a:r>
              <a:rPr lang="zh-CN" altLang="en-US" dirty="0"/>
              <a:t>单击此处编辑母版文本样式</a:t>
            </a:r>
          </a:p>
        </p:txBody>
      </p:sp>
      <p:sp>
        <p:nvSpPr>
          <p:cNvPr id="80" name="Content Placeholder 2"/>
          <p:cNvSpPr>
            <a:spLocks noGrp="1"/>
          </p:cNvSpPr>
          <p:nvPr>
            <p:ph sz="half" idx="21"/>
          </p:nvPr>
        </p:nvSpPr>
        <p:spPr>
          <a:xfrm>
            <a:off x="4449195" y="3909697"/>
            <a:ext cx="6325320" cy="3129292"/>
          </a:xfrm>
        </p:spPr>
        <p:txBody>
          <a:bodyPr>
            <a:normAutofit/>
          </a:bodyPr>
          <a:lstStyle>
            <a:lvl1pPr marL="0" indent="0">
              <a:buNone/>
              <a:defRPr sz="3200"/>
            </a:lvl1pPr>
          </a:lstStyle>
          <a:p>
            <a:pPr lvl="0"/>
            <a:r>
              <a:rPr lang="zh-CN" altLang="en-US" dirty="0"/>
              <a:t>单击此处编辑母版文本样式</a:t>
            </a:r>
          </a:p>
        </p:txBody>
      </p:sp>
      <p:sp>
        <p:nvSpPr>
          <p:cNvPr id="81" name="Content Placeholder 2"/>
          <p:cNvSpPr>
            <a:spLocks noGrp="1"/>
          </p:cNvSpPr>
          <p:nvPr>
            <p:ph sz="half" idx="22"/>
          </p:nvPr>
        </p:nvSpPr>
        <p:spPr>
          <a:xfrm>
            <a:off x="4449195" y="266710"/>
            <a:ext cx="6325320" cy="3129292"/>
          </a:xfrm>
        </p:spPr>
        <p:txBody>
          <a:bodyPr>
            <a:normAutofit/>
          </a:bodyPr>
          <a:lstStyle>
            <a:lvl1pPr marL="0" indent="0">
              <a:buNone/>
              <a:defRPr sz="3200"/>
            </a:lvl1pPr>
          </a:lstStyle>
          <a:p>
            <a:pPr lvl="0"/>
            <a:r>
              <a:rPr lang="zh-CN" altLang="en-US" dirty="0"/>
              <a:t>单击此处编辑母版文本样式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a:p>
        </p:txBody>
      </p:sp>
      <p:pic>
        <p:nvPicPr>
          <p:cNvPr id="9"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0" name="Title 1"/>
          <p:cNvSpPr>
            <a:spLocks noGrp="1"/>
          </p:cNvSpPr>
          <p:nvPr>
            <p:ph type="title"/>
          </p:nvPr>
        </p:nvSpPr>
        <p:spPr>
          <a:xfrm>
            <a:off x="4086225" y="8206104"/>
            <a:ext cx="13978105" cy="1068536"/>
          </a:xfrm>
          <a:prstGeom prst="rect">
            <a:avLst/>
          </a:prstGeom>
        </p:spPr>
        <p:txBody>
          <a:bodyPr/>
          <a:lstStyle/>
          <a:p>
            <a:r>
              <a:rPr lang="zh-CN" altLang="en-US" dirty="0"/>
              <a:t>单击此处编辑母版标题样式</a:t>
            </a:r>
            <a:endParaRPr lang="en-US" dirty="0"/>
          </a:p>
        </p:txBody>
      </p:sp>
      <p:grpSp>
        <p:nvGrpSpPr>
          <p:cNvPr id="37" name="Group 2"/>
          <p:cNvGrpSpPr/>
          <p:nvPr userDrawn="1"/>
        </p:nvGrpSpPr>
        <p:grpSpPr>
          <a:xfrm>
            <a:off x="4086225" y="0"/>
            <a:ext cx="14201775" cy="7348662"/>
            <a:chOff x="0" y="0"/>
            <a:chExt cx="18935700" cy="9798216"/>
          </a:xfrm>
        </p:grpSpPr>
        <p:sp>
          <p:nvSpPr>
            <p:cNvPr id="38" name="AutoShape 3"/>
            <p:cNvSpPr/>
            <p:nvPr/>
          </p:nvSpPr>
          <p:spPr>
            <a:xfrm>
              <a:off x="0" y="0"/>
              <a:ext cx="18935700" cy="9798216"/>
            </a:xfrm>
            <a:prstGeom prst="rect">
              <a:avLst/>
            </a:prstGeom>
            <a:solidFill>
              <a:srgbClr val="E4D4C5">
                <a:alpha val="34902"/>
              </a:srgbClr>
            </a:solidFill>
          </p:spPr>
          <p:txBody>
            <a:bodyPr/>
            <a:lstStyle/>
            <a:p>
              <a:endParaRPr lang="zh-CN" altLang="en-US" dirty="0"/>
            </a:p>
          </p:txBody>
        </p:sp>
        <p:grpSp>
          <p:nvGrpSpPr>
            <p:cNvPr id="39" name="Group 4"/>
            <p:cNvGrpSpPr/>
            <p:nvPr/>
          </p:nvGrpSpPr>
          <p:grpSpPr>
            <a:xfrm>
              <a:off x="0" y="4507308"/>
              <a:ext cx="18935700" cy="783599"/>
              <a:chOff x="0" y="0"/>
              <a:chExt cx="13810314" cy="571500"/>
            </a:xfrm>
          </p:grpSpPr>
          <p:sp>
            <p:nvSpPr>
              <p:cNvPr id="42" name="Freeform 5"/>
              <p:cNvSpPr/>
              <p:nvPr/>
            </p:nvSpPr>
            <p:spPr>
              <a:xfrm>
                <a:off x="0" y="255270"/>
                <a:ext cx="13810315" cy="69850"/>
              </a:xfrm>
              <a:custGeom>
                <a:avLst/>
                <a:gdLst/>
                <a:ahLst/>
                <a:cxnLst/>
                <a:rect l="l" t="t" r="r" b="b"/>
                <a:pathLst>
                  <a:path w="13810315" h="69850">
                    <a:moveTo>
                      <a:pt x="13519485" y="0"/>
                    </a:moveTo>
                    <a:lnTo>
                      <a:pt x="0" y="0"/>
                    </a:lnTo>
                    <a:lnTo>
                      <a:pt x="0" y="69850"/>
                    </a:lnTo>
                    <a:lnTo>
                      <a:pt x="13810315" y="69850"/>
                    </a:lnTo>
                    <a:lnTo>
                      <a:pt x="13810315" y="0"/>
                    </a:lnTo>
                    <a:close/>
                  </a:path>
                </a:pathLst>
              </a:custGeom>
              <a:solidFill>
                <a:srgbClr val="E4D4C5"/>
              </a:solidFill>
            </p:spPr>
          </p:sp>
        </p:grpSp>
        <p:grpSp>
          <p:nvGrpSpPr>
            <p:cNvPr id="40" name="Group 6"/>
            <p:cNvGrpSpPr/>
            <p:nvPr/>
          </p:nvGrpSpPr>
          <p:grpSpPr>
            <a:xfrm rot="5400000">
              <a:off x="4568742" y="4507308"/>
              <a:ext cx="9798216" cy="783599"/>
              <a:chOff x="0" y="0"/>
              <a:chExt cx="7146102" cy="571500"/>
            </a:xfrm>
          </p:grpSpPr>
          <p:sp>
            <p:nvSpPr>
              <p:cNvPr id="41" name="Freeform 7"/>
              <p:cNvSpPr/>
              <p:nvPr/>
            </p:nvSpPr>
            <p:spPr>
              <a:xfrm>
                <a:off x="0" y="255270"/>
                <a:ext cx="7146102" cy="69850"/>
              </a:xfrm>
              <a:custGeom>
                <a:avLst/>
                <a:gdLst/>
                <a:ahLst/>
                <a:cxnLst/>
                <a:rect l="l" t="t" r="r" b="b"/>
                <a:pathLst>
                  <a:path w="7146102" h="69850">
                    <a:moveTo>
                      <a:pt x="6855272" y="0"/>
                    </a:moveTo>
                    <a:lnTo>
                      <a:pt x="0" y="0"/>
                    </a:lnTo>
                    <a:lnTo>
                      <a:pt x="0" y="69850"/>
                    </a:lnTo>
                    <a:lnTo>
                      <a:pt x="7146102" y="69850"/>
                    </a:lnTo>
                    <a:lnTo>
                      <a:pt x="7146102" y="0"/>
                    </a:lnTo>
                    <a:close/>
                  </a:path>
                </a:pathLst>
              </a:custGeom>
              <a:solidFill>
                <a:srgbClr val="E4D4C5"/>
              </a:solidFill>
            </p:spPr>
          </p:sp>
        </p:grpSp>
      </p:grpSp>
      <p:pic>
        <p:nvPicPr>
          <p:cNvPr id="43" name="Picture 8"/>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36" name="Content Placeholder 2"/>
          <p:cNvSpPr>
            <a:spLocks noGrp="1"/>
          </p:cNvSpPr>
          <p:nvPr>
            <p:ph sz="half" idx="19"/>
          </p:nvPr>
        </p:nvSpPr>
        <p:spPr>
          <a:xfrm>
            <a:off x="11590568" y="266710"/>
            <a:ext cx="6325320" cy="3129292"/>
          </a:xfrm>
        </p:spPr>
        <p:txBody>
          <a:bodyPr>
            <a:normAutofit/>
          </a:bodyPr>
          <a:lstStyle>
            <a:lvl1pPr marL="0" indent="0">
              <a:buNone/>
              <a:defRPr sz="3200"/>
            </a:lvl1pPr>
          </a:lstStyle>
          <a:p>
            <a:pPr lvl="0"/>
            <a:r>
              <a:rPr lang="zh-CN" altLang="en-US" dirty="0"/>
              <a:t>单击此处编辑母版文本样式</a:t>
            </a:r>
          </a:p>
        </p:txBody>
      </p:sp>
      <p:sp>
        <p:nvSpPr>
          <p:cNvPr id="79" name="Content Placeholder 2"/>
          <p:cNvSpPr>
            <a:spLocks noGrp="1"/>
          </p:cNvSpPr>
          <p:nvPr>
            <p:ph sz="half" idx="20"/>
          </p:nvPr>
        </p:nvSpPr>
        <p:spPr>
          <a:xfrm>
            <a:off x="11590568" y="3909697"/>
            <a:ext cx="6325320" cy="3129292"/>
          </a:xfrm>
        </p:spPr>
        <p:txBody>
          <a:bodyPr>
            <a:normAutofit/>
          </a:bodyPr>
          <a:lstStyle>
            <a:lvl1pPr marL="0" indent="0">
              <a:buNone/>
              <a:defRPr sz="3200"/>
            </a:lvl1pPr>
          </a:lstStyle>
          <a:p>
            <a:pPr lvl="0"/>
            <a:r>
              <a:rPr lang="zh-CN" altLang="en-US" dirty="0"/>
              <a:t>单击此处编辑母版文本样式</a:t>
            </a:r>
          </a:p>
        </p:txBody>
      </p:sp>
      <p:sp>
        <p:nvSpPr>
          <p:cNvPr id="80" name="Content Placeholder 2"/>
          <p:cNvSpPr>
            <a:spLocks noGrp="1"/>
          </p:cNvSpPr>
          <p:nvPr>
            <p:ph sz="half" idx="21"/>
          </p:nvPr>
        </p:nvSpPr>
        <p:spPr>
          <a:xfrm>
            <a:off x="4449195" y="3909697"/>
            <a:ext cx="6325320" cy="3129292"/>
          </a:xfrm>
        </p:spPr>
        <p:txBody>
          <a:bodyPr>
            <a:normAutofit/>
          </a:bodyPr>
          <a:lstStyle>
            <a:lvl1pPr marL="0" indent="0">
              <a:buNone/>
              <a:defRPr sz="3200"/>
            </a:lvl1pPr>
          </a:lstStyle>
          <a:p>
            <a:pPr lvl="0"/>
            <a:r>
              <a:rPr lang="zh-CN" altLang="en-US" dirty="0"/>
              <a:t>单击此处编辑母版文本样式</a:t>
            </a:r>
          </a:p>
        </p:txBody>
      </p:sp>
      <p:sp>
        <p:nvSpPr>
          <p:cNvPr id="81" name="Content Placeholder 2"/>
          <p:cNvSpPr>
            <a:spLocks noGrp="1"/>
          </p:cNvSpPr>
          <p:nvPr>
            <p:ph sz="half" idx="22"/>
          </p:nvPr>
        </p:nvSpPr>
        <p:spPr>
          <a:xfrm>
            <a:off x="4449195" y="266710"/>
            <a:ext cx="6325320" cy="3129292"/>
          </a:xfrm>
        </p:spPr>
        <p:txBody>
          <a:bodyPr>
            <a:normAutofit/>
          </a:bodyPr>
          <a:lstStyle>
            <a:lvl1pPr marL="0" indent="0">
              <a:buNone/>
              <a:defRPr sz="3200"/>
            </a:lvl1pPr>
          </a:lstStyle>
          <a:p>
            <a:pPr lvl="0"/>
            <a:r>
              <a:rPr lang="zh-CN" altLang="en-US" dirty="0"/>
              <a:t>单击此处编辑母版文本样式</a:t>
            </a:r>
          </a:p>
        </p:txBody>
      </p:sp>
      <p:pic>
        <p:nvPicPr>
          <p:cNvPr id="82" name="Picture 4"/>
          <p:cNvPicPr>
            <a:picLocks noChangeAspect="1"/>
          </p:cNvPicPr>
          <p:nvPr userDrawn="1"/>
        </p:nvPicPr>
        <p:blipFill>
          <a:blip r:embed="rId3"/>
          <a:srcRect/>
          <a:stretch>
            <a:fillRect/>
          </a:stretch>
        </p:blipFill>
        <p:spPr>
          <a:xfrm>
            <a:off x="0" y="5028081"/>
            <a:ext cx="3474720" cy="52589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1381558" y="2286000"/>
            <a:ext cx="10505642" cy="3004663"/>
          </a:xfrm>
          <a:prstGeom prst="rect">
            <a:avLst/>
          </a:prstGeom>
        </p:spPr>
        <p:txBody>
          <a:bodyPr>
            <a:normAutofit/>
          </a:bodyPr>
          <a:lstStyle>
            <a:lvl1pPr>
              <a:defRPr sz="5400"/>
            </a:lvl1pPr>
          </a:lstStyle>
          <a:p>
            <a:r>
              <a:rPr lang="zh-CN" altLang="en-US" dirty="0"/>
              <a:t>单击此处编辑母版标题样式</a:t>
            </a:r>
            <a:endParaRPr lang="en-US" dirty="0"/>
          </a:p>
        </p:txBody>
      </p:sp>
      <p:sp>
        <p:nvSpPr>
          <p:cNvPr id="10" name="Slide Number Placeholder 5"/>
          <p:cNvSpPr>
            <a:spLocks noGrp="1"/>
          </p:cNvSpPr>
          <p:nvPr>
            <p:ph type="sldNum" sz="quarter" idx="12"/>
          </p:nvPr>
        </p:nvSpPr>
        <p:spPr>
          <a:xfrm>
            <a:off x="8445298" y="9521625"/>
            <a:ext cx="822960" cy="526733"/>
          </a:xfrm>
          <a:prstGeom prst="rect">
            <a:avLst/>
          </a:prstGeom>
        </p:spPr>
        <p:txBody>
          <a:bodyPr/>
          <a:lstStyle/>
          <a:p>
            <a:fld id="{78382E3E-B21A-40F8-861A-6621805AB288}" type="slidenum">
              <a:rPr lang="zh-CN" altLang="en-US" smtClean="0"/>
              <a:t>‹#›</a:t>
            </a:fld>
            <a:endParaRPr lang="zh-CN" altLang="en-US" dirty="0"/>
          </a:p>
        </p:txBody>
      </p:sp>
      <p:pic>
        <p:nvPicPr>
          <p:cNvPr id="11" name="Picture 4"/>
          <p:cNvPicPr>
            <a:picLocks noChangeAspect="1"/>
          </p:cNvPicPr>
          <p:nvPr userDrawn="1"/>
        </p:nvPicPr>
        <p:blipFill>
          <a:blip r:embed="rId2"/>
          <a:srcRect/>
          <a:stretch>
            <a:fillRect/>
          </a:stretch>
        </p:blipFill>
        <p:spPr>
          <a:xfrm>
            <a:off x="15646304" y="9097557"/>
            <a:ext cx="2120340" cy="848136"/>
          </a:xfrm>
          <a:prstGeom prst="rect">
            <a:avLst/>
          </a:prstGeom>
        </p:spPr>
      </p:pic>
      <p:sp>
        <p:nvSpPr>
          <p:cNvPr id="12" name="Title 1"/>
          <p:cNvSpPr txBox="1"/>
          <p:nvPr userDrawn="1"/>
        </p:nvSpPr>
        <p:spPr>
          <a:xfrm>
            <a:off x="1381558" y="5290663"/>
            <a:ext cx="10505642" cy="1291590"/>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zh-CN" altLang="en-US" sz="3600" dirty="0"/>
              <a:t>单击此处编辑母版标题样式</a:t>
            </a:r>
            <a:endParaRPr lang="en-US" sz="3600" dirty="0"/>
          </a:p>
        </p:txBody>
      </p:sp>
      <p:pic>
        <p:nvPicPr>
          <p:cNvPr id="15" name="图片 14" descr="形状&#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95682" y="0"/>
            <a:ext cx="6192318" cy="83602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9.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8.sv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2.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1.xml"/><Relationship Id="rId28" Type="http://schemas.openxmlformats.org/officeDocument/2006/relationships/image" Target="../media/image11.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4.xml"/><Relationship Id="rId27"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slideLayout" Target="../slideLayouts/slideLayout4.xml"/><Relationship Id="rId18" Type="http://schemas.openxmlformats.org/officeDocument/2006/relationships/image" Target="../media/image14.svg"/><Relationship Id="rId3" Type="http://schemas.openxmlformats.org/officeDocument/2006/relationships/tags" Target="../tags/tag24.xml"/><Relationship Id="rId21" Type="http://schemas.openxmlformats.org/officeDocument/2006/relationships/image" Target="../media/image17.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image" Target="../media/image13.png"/><Relationship Id="rId2" Type="http://schemas.openxmlformats.org/officeDocument/2006/relationships/tags" Target="../tags/tag23.xml"/><Relationship Id="rId16" Type="http://schemas.openxmlformats.org/officeDocument/2006/relationships/image" Target="../media/image8.svg"/><Relationship Id="rId20" Type="http://schemas.openxmlformats.org/officeDocument/2006/relationships/image" Target="../media/image16.sv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image" Target="../media/image7.png"/><Relationship Id="rId10" Type="http://schemas.openxmlformats.org/officeDocument/2006/relationships/tags" Target="../tags/tag31.xml"/><Relationship Id="rId19" Type="http://schemas.openxmlformats.org/officeDocument/2006/relationships/image" Target="../media/image15.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notesSlide" Target="../notesSlides/notesSlide2.xml"/><Relationship Id="rId22"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20.jpe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19.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8.svg"/><Relationship Id="rId5" Type="http://schemas.openxmlformats.org/officeDocument/2006/relationships/tags" Target="../tags/tag38.xml"/><Relationship Id="rId10" Type="http://schemas.openxmlformats.org/officeDocument/2006/relationships/image" Target="../media/image7.png"/><Relationship Id="rId4" Type="http://schemas.openxmlformats.org/officeDocument/2006/relationships/tags" Target="../tags/tag37.xml"/><Relationship Id="rId9" Type="http://schemas.openxmlformats.org/officeDocument/2006/relationships/notesSlide" Target="../notesSlides/notesSlide3.xml"/><Relationship Id="rId1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00970" y="4292276"/>
            <a:ext cx="7148600" cy="3581400"/>
          </a:xfrm>
        </p:spPr>
        <p:txBody>
          <a:bodyPr>
            <a:normAutofit fontScale="90000"/>
          </a:bodyPr>
          <a:lstStyle/>
          <a:p>
            <a:br>
              <a:rPr lang="en-US" altLang="zh-CN" sz="6700" b="1" dirty="0">
                <a:solidFill>
                  <a:schemeClr val="accent2"/>
                </a:solidFill>
              </a:rPr>
            </a:br>
            <a:br>
              <a:rPr lang="en-US" altLang="zh-CN" sz="6700" b="1" dirty="0">
                <a:solidFill>
                  <a:schemeClr val="accent2"/>
                </a:solidFill>
              </a:rPr>
            </a:br>
            <a:br>
              <a:rPr lang="en-US" altLang="zh-CN" sz="6700" b="1" dirty="0">
                <a:solidFill>
                  <a:schemeClr val="accent2"/>
                </a:solidFill>
              </a:rPr>
            </a:br>
            <a:br>
              <a:rPr lang="en-US" altLang="zh-CN" sz="6700" b="1" dirty="0">
                <a:solidFill>
                  <a:schemeClr val="accent2"/>
                </a:solidFill>
              </a:rPr>
            </a:br>
            <a:r>
              <a:rPr lang="zh-CN" altLang="en-US" sz="6700" b="1" dirty="0">
                <a:solidFill>
                  <a:schemeClr val="accent2"/>
                </a:solidFill>
              </a:rPr>
              <a:t>外商直接投资吸引力与基础设施数字化的发展潜力</a:t>
            </a:r>
            <a:br>
              <a:rPr lang="zh-CN" altLang="en-US" sz="6700" b="1" dirty="0">
                <a:solidFill>
                  <a:schemeClr val="accent2"/>
                </a:solidFill>
              </a:rPr>
            </a:br>
            <a:br>
              <a:rPr lang="zh-CN" altLang="en-US" sz="5300" b="1" dirty="0">
                <a:solidFill>
                  <a:schemeClr val="accent2"/>
                </a:solidFill>
              </a:rPr>
            </a:br>
            <a:r>
              <a:rPr lang="en-US" altLang="zh-CN" sz="4900" dirty="0">
                <a:solidFill>
                  <a:schemeClr val="accent6">
                    <a:lumMod val="75000"/>
                  </a:schemeClr>
                </a:solidFill>
              </a:rPr>
              <a:t>FDI and Infrastructure Digitalization </a:t>
            </a:r>
          </a:p>
        </p:txBody>
      </p:sp>
      <p:sp>
        <p:nvSpPr>
          <p:cNvPr id="3" name="副标题 2"/>
          <p:cNvSpPr>
            <a:spLocks noGrp="1"/>
          </p:cNvSpPr>
          <p:nvPr>
            <p:ph type="subTitle" idx="1"/>
          </p:nvPr>
        </p:nvSpPr>
        <p:spPr>
          <a:xfrm>
            <a:off x="600970" y="8581711"/>
            <a:ext cx="6469380" cy="742172"/>
          </a:xfrm>
        </p:spPr>
        <p:txBody>
          <a:bodyPr/>
          <a:lstStyle/>
          <a:p>
            <a:r>
              <a:rPr lang="en-US" altLang="zh-CN" dirty="0"/>
              <a:t>September 2023</a:t>
            </a:r>
            <a:endParaRPr lang="zh-CN" altLang="en-US" dirty="0"/>
          </a:p>
        </p:txBody>
      </p:sp>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0970" y="1092118"/>
            <a:ext cx="5020341" cy="13205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926505" y="525496"/>
            <a:ext cx="16775345" cy="738665"/>
          </a:xfrm>
        </p:spPr>
        <p:txBody>
          <a:bodyPr>
            <a:normAutofit fontScale="90000"/>
          </a:bodyPr>
          <a:lstStyle/>
          <a:p>
            <a:r>
              <a:rPr lang="zh-CN" altLang="en-US" sz="5400" b="1" dirty="0">
                <a:solidFill>
                  <a:schemeClr val="tx1"/>
                </a:solidFill>
                <a:latin typeface="+mn-lt"/>
                <a:ea typeface="+mn-ea"/>
                <a:cs typeface="+mn-cs"/>
              </a:rPr>
              <a:t>影响外商直接投资的重要指标</a:t>
            </a:r>
          </a:p>
        </p:txBody>
      </p:sp>
      <p:pic>
        <p:nvPicPr>
          <p:cNvPr id="10" name="Graphic 6"/>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888855" y="281858"/>
            <a:ext cx="5020341" cy="1320568"/>
          </a:xfrm>
          <a:prstGeom prst="rect">
            <a:avLst/>
          </a:prstGeom>
        </p:spPr>
      </p:pic>
      <p:sp>
        <p:nvSpPr>
          <p:cNvPr id="4" name="矩形 3"/>
          <p:cNvSpPr/>
          <p:nvPr>
            <p:custDataLst>
              <p:tags r:id="rId2"/>
            </p:custDataLst>
          </p:nvPr>
        </p:nvSpPr>
        <p:spPr>
          <a:xfrm>
            <a:off x="851330" y="2308808"/>
            <a:ext cx="3970654" cy="3063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29" name="矩形 28"/>
          <p:cNvSpPr/>
          <p:nvPr>
            <p:custDataLst>
              <p:tags r:id="rId3"/>
            </p:custDataLst>
          </p:nvPr>
        </p:nvSpPr>
        <p:spPr>
          <a:xfrm>
            <a:off x="5172768" y="2308808"/>
            <a:ext cx="3970654" cy="3063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31" name="矩形 30"/>
          <p:cNvSpPr/>
          <p:nvPr>
            <p:custDataLst>
              <p:tags r:id="rId4"/>
            </p:custDataLst>
          </p:nvPr>
        </p:nvSpPr>
        <p:spPr>
          <a:xfrm>
            <a:off x="9494204" y="2308808"/>
            <a:ext cx="3970654" cy="3063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32" name="矩形 31"/>
          <p:cNvSpPr/>
          <p:nvPr>
            <p:custDataLst>
              <p:tags r:id="rId5"/>
            </p:custDataLst>
          </p:nvPr>
        </p:nvSpPr>
        <p:spPr>
          <a:xfrm>
            <a:off x="13815643" y="2308808"/>
            <a:ext cx="3970654" cy="30633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pic>
        <p:nvPicPr>
          <p:cNvPr id="33" name="图片 32" descr="/Users/kenken/Desktop/Player Screenshot/格式工厂0001.中国网络电视台-[视频]多项税收优惠助力稳外贸稳外资[高清版]_0001.png格式工厂0001.中国网络电视台-[视频]多项税收优惠助力稳外贸稳外资[高清版]_0001"/>
          <p:cNvPicPr>
            <a:picLocks noChangeAspect="1"/>
          </p:cNvPicPr>
          <p:nvPr>
            <p:custDataLst>
              <p:tags r:id="rId6"/>
            </p:custDataLst>
          </p:nvPr>
        </p:nvPicPr>
        <p:blipFill rotWithShape="1">
          <a:blip r:embed="rId26"/>
          <a:srcRect l="13548" r="13548"/>
          <a:stretch>
            <a:fillRect/>
          </a:stretch>
        </p:blipFill>
        <p:spPr>
          <a:xfrm>
            <a:off x="851329" y="2308808"/>
            <a:ext cx="3970654" cy="3063342"/>
          </a:xfrm>
          <a:custGeom>
            <a:avLst/>
            <a:gdLst>
              <a:gd name="connsiteX0" fmla="*/ 0 w 3632200"/>
              <a:gd name="connsiteY0" fmla="*/ 0 h 2046040"/>
              <a:gd name="connsiteX1" fmla="*/ 3632200 w 3632200"/>
              <a:gd name="connsiteY1" fmla="*/ 0 h 2046040"/>
              <a:gd name="connsiteX2" fmla="*/ 3632200 w 3632200"/>
              <a:gd name="connsiteY2" fmla="*/ 2046040 h 2046040"/>
              <a:gd name="connsiteX3" fmla="*/ 0 w 3632200"/>
              <a:gd name="connsiteY3" fmla="*/ 2046040 h 2046040"/>
            </a:gdLst>
            <a:ahLst/>
            <a:cxnLst>
              <a:cxn ang="0">
                <a:pos x="connsiteX0" y="connsiteY0"/>
              </a:cxn>
              <a:cxn ang="0">
                <a:pos x="connsiteX1" y="connsiteY1"/>
              </a:cxn>
              <a:cxn ang="0">
                <a:pos x="connsiteX2" y="connsiteY2"/>
              </a:cxn>
              <a:cxn ang="0">
                <a:pos x="connsiteX3" y="connsiteY3"/>
              </a:cxn>
            </a:cxnLst>
            <a:rect l="l" t="t" r="r" b="b"/>
            <a:pathLst>
              <a:path w="3632200" h="2046040">
                <a:moveTo>
                  <a:pt x="0" y="0"/>
                </a:moveTo>
                <a:lnTo>
                  <a:pt x="3632200" y="0"/>
                </a:lnTo>
                <a:lnTo>
                  <a:pt x="3632200" y="2046040"/>
                </a:lnTo>
                <a:lnTo>
                  <a:pt x="0" y="2046040"/>
                </a:lnTo>
                <a:close/>
              </a:path>
            </a:pathLst>
          </a:custGeom>
        </p:spPr>
      </p:pic>
      <p:pic>
        <p:nvPicPr>
          <p:cNvPr id="34" name="图片 33" descr="/Users/kenken/Downloads/WX20230904-154912.pngWX20230904-154912"/>
          <p:cNvPicPr>
            <a:picLocks noChangeAspect="1"/>
          </p:cNvPicPr>
          <p:nvPr>
            <p:custDataLst>
              <p:tags r:id="rId7"/>
            </p:custDataLst>
          </p:nvPr>
        </p:nvPicPr>
        <p:blipFill rotWithShape="1">
          <a:blip r:embed="rId27"/>
          <a:srcRect l="13040" r="13040"/>
          <a:stretch>
            <a:fillRect/>
          </a:stretch>
        </p:blipFill>
        <p:spPr>
          <a:xfrm>
            <a:off x="5172768" y="2308808"/>
            <a:ext cx="3970654" cy="3063342"/>
          </a:xfrm>
          <a:custGeom>
            <a:avLst/>
            <a:gdLst>
              <a:gd name="connsiteX0" fmla="*/ 0 w 3637404"/>
              <a:gd name="connsiteY0" fmla="*/ 0 h 2046040"/>
              <a:gd name="connsiteX1" fmla="*/ 3637404 w 3637404"/>
              <a:gd name="connsiteY1" fmla="*/ 0 h 2046040"/>
              <a:gd name="connsiteX2" fmla="*/ 3637404 w 3637404"/>
              <a:gd name="connsiteY2" fmla="*/ 2046040 h 2046040"/>
              <a:gd name="connsiteX3" fmla="*/ 0 w 3637404"/>
              <a:gd name="connsiteY3" fmla="*/ 2046040 h 2046040"/>
            </a:gdLst>
            <a:ahLst/>
            <a:cxnLst>
              <a:cxn ang="0">
                <a:pos x="connsiteX0" y="connsiteY0"/>
              </a:cxn>
              <a:cxn ang="0">
                <a:pos x="connsiteX1" y="connsiteY1"/>
              </a:cxn>
              <a:cxn ang="0">
                <a:pos x="connsiteX2" y="connsiteY2"/>
              </a:cxn>
              <a:cxn ang="0">
                <a:pos x="connsiteX3" y="connsiteY3"/>
              </a:cxn>
            </a:cxnLst>
            <a:rect l="l" t="t" r="r" b="b"/>
            <a:pathLst>
              <a:path w="3637404" h="2046040">
                <a:moveTo>
                  <a:pt x="0" y="0"/>
                </a:moveTo>
                <a:lnTo>
                  <a:pt x="3637404" y="0"/>
                </a:lnTo>
                <a:lnTo>
                  <a:pt x="3637404" y="2046040"/>
                </a:lnTo>
                <a:lnTo>
                  <a:pt x="0" y="2046040"/>
                </a:lnTo>
                <a:close/>
              </a:path>
            </a:pathLst>
          </a:custGeom>
        </p:spPr>
      </p:pic>
      <p:pic>
        <p:nvPicPr>
          <p:cNvPr id="35" name="图片 34" descr="/Users/kenken/Downloads/b572-9fca691bb7af8bdd50df5c9c8457a3a2.pngb572-9fca691bb7af8bdd50df5c9c8457a3a2"/>
          <p:cNvPicPr>
            <a:picLocks noChangeAspect="1"/>
          </p:cNvPicPr>
          <p:nvPr>
            <p:custDataLst>
              <p:tags r:id="rId8"/>
            </p:custDataLst>
          </p:nvPr>
        </p:nvPicPr>
        <p:blipFill rotWithShape="1">
          <a:blip r:embed="rId28"/>
          <a:srcRect l="13517" r="13517"/>
          <a:stretch>
            <a:fillRect/>
          </a:stretch>
        </p:blipFill>
        <p:spPr>
          <a:xfrm>
            <a:off x="9494204" y="2308808"/>
            <a:ext cx="3970654" cy="3063342"/>
          </a:xfrm>
          <a:custGeom>
            <a:avLst/>
            <a:gdLst>
              <a:gd name="connsiteX0" fmla="*/ 0 w 4572001"/>
              <a:gd name="connsiteY0" fmla="*/ 0 h 2573012"/>
              <a:gd name="connsiteX1" fmla="*/ 4572001 w 4572001"/>
              <a:gd name="connsiteY1" fmla="*/ 0 h 2573012"/>
              <a:gd name="connsiteX2" fmla="*/ 4572001 w 4572001"/>
              <a:gd name="connsiteY2" fmla="*/ 2573012 h 2573012"/>
              <a:gd name="connsiteX3" fmla="*/ 0 w 4572001"/>
              <a:gd name="connsiteY3" fmla="*/ 2573012 h 2573012"/>
            </a:gdLst>
            <a:ahLst/>
            <a:cxnLst>
              <a:cxn ang="0">
                <a:pos x="connsiteX0" y="connsiteY0"/>
              </a:cxn>
              <a:cxn ang="0">
                <a:pos x="connsiteX1" y="connsiteY1"/>
              </a:cxn>
              <a:cxn ang="0">
                <a:pos x="connsiteX2" y="connsiteY2"/>
              </a:cxn>
              <a:cxn ang="0">
                <a:pos x="connsiteX3" y="connsiteY3"/>
              </a:cxn>
            </a:cxnLst>
            <a:rect l="l" t="t" r="r" b="b"/>
            <a:pathLst>
              <a:path w="4572001" h="2573012">
                <a:moveTo>
                  <a:pt x="0" y="0"/>
                </a:moveTo>
                <a:lnTo>
                  <a:pt x="4572001" y="0"/>
                </a:lnTo>
                <a:lnTo>
                  <a:pt x="4572001" y="2573012"/>
                </a:lnTo>
                <a:lnTo>
                  <a:pt x="0" y="2573012"/>
                </a:lnTo>
                <a:close/>
              </a:path>
            </a:pathLst>
          </a:custGeom>
        </p:spPr>
      </p:pic>
      <p:pic>
        <p:nvPicPr>
          <p:cNvPr id="8" name="图片 7" descr="/Users/kenken/Desktop/未命名文件夹/设计元素/图库/交通运输/pexels-tom-fisk-2231742.jpgpexels-tom-fisk-2231742"/>
          <p:cNvPicPr>
            <a:picLocks noChangeAspect="1"/>
          </p:cNvPicPr>
          <p:nvPr>
            <p:custDataLst>
              <p:tags r:id="rId9"/>
            </p:custDataLst>
          </p:nvPr>
        </p:nvPicPr>
        <p:blipFill rotWithShape="1">
          <a:blip r:embed="rId29"/>
          <a:srcRect l="6956" r="6956"/>
          <a:stretch>
            <a:fillRect/>
          </a:stretch>
        </p:blipFill>
        <p:spPr>
          <a:xfrm>
            <a:off x="13815644" y="2308808"/>
            <a:ext cx="3958776" cy="3063342"/>
          </a:xfrm>
          <a:prstGeom prst="rect">
            <a:avLst/>
          </a:prstGeom>
        </p:spPr>
      </p:pic>
      <p:sp>
        <p:nvSpPr>
          <p:cNvPr id="36" name="平行四边形 35"/>
          <p:cNvSpPr/>
          <p:nvPr>
            <p:custDataLst>
              <p:tags r:id="rId10"/>
            </p:custDataLst>
          </p:nvPr>
        </p:nvSpPr>
        <p:spPr>
          <a:xfrm>
            <a:off x="851535" y="4892675"/>
            <a:ext cx="3970655" cy="1470660"/>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37" name="文本框 36"/>
          <p:cNvSpPr txBox="1"/>
          <p:nvPr>
            <p:custDataLst>
              <p:tags r:id="rId11"/>
            </p:custDataLst>
          </p:nvPr>
        </p:nvSpPr>
        <p:spPr>
          <a:xfrm>
            <a:off x="1059180" y="5234305"/>
            <a:ext cx="3640455" cy="800735"/>
          </a:xfrm>
          <a:prstGeom prst="rect">
            <a:avLst/>
          </a:prstGeom>
          <a:noFill/>
        </p:spPr>
        <p:txBody>
          <a:bodyPr wrap="square" rtlCol="0" anchor="ctr" anchorCtr="0"/>
          <a:lstStyle/>
          <a:p>
            <a:pPr>
              <a:lnSpc>
                <a:spcPct val="130000"/>
              </a:lnSpc>
            </a:pPr>
            <a:r>
              <a:rPr lang="zh-CN" altLang="en-US" sz="2400" b="1" spc="300" dirty="0">
                <a:solidFill>
                  <a:schemeClr val="bg1"/>
                </a:solidFill>
                <a:ea typeface="微软雅黑" charset="-122"/>
                <a:cs typeface="+mn-lt"/>
                <a:sym typeface="Arial" panose="020B0604020202020204" pitchFamily="34" charset="0"/>
              </a:rPr>
              <a:t>政策稳定</a:t>
            </a:r>
          </a:p>
          <a:p>
            <a:pPr>
              <a:lnSpc>
                <a:spcPct val="130000"/>
              </a:lnSpc>
            </a:pPr>
            <a:r>
              <a:rPr lang="en-US" altLang="zh-CN" sz="2400" spc="300" dirty="0">
                <a:solidFill>
                  <a:schemeClr val="bg1"/>
                </a:solidFill>
                <a:ea typeface="微软雅黑" charset="-122"/>
                <a:cs typeface="+mn-lt"/>
                <a:sym typeface="Arial" panose="020B0604020202020204" pitchFamily="34" charset="0"/>
              </a:rPr>
              <a:t>Political Stability</a:t>
            </a:r>
          </a:p>
        </p:txBody>
      </p:sp>
      <p:sp>
        <p:nvSpPr>
          <p:cNvPr id="38" name="平行四边形 37"/>
          <p:cNvSpPr/>
          <p:nvPr>
            <p:custDataLst>
              <p:tags r:id="rId12"/>
            </p:custDataLst>
          </p:nvPr>
        </p:nvSpPr>
        <p:spPr>
          <a:xfrm>
            <a:off x="5125720" y="4970145"/>
            <a:ext cx="3970655" cy="1393190"/>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39" name="文本框 38"/>
          <p:cNvSpPr txBox="1"/>
          <p:nvPr>
            <p:custDataLst>
              <p:tags r:id="rId13"/>
            </p:custDataLst>
          </p:nvPr>
        </p:nvSpPr>
        <p:spPr>
          <a:xfrm>
            <a:off x="5391150" y="5253990"/>
            <a:ext cx="3640455" cy="801370"/>
          </a:xfrm>
          <a:prstGeom prst="rect">
            <a:avLst/>
          </a:prstGeom>
          <a:noFill/>
        </p:spPr>
        <p:txBody>
          <a:bodyPr wrap="square" rtlCol="0" anchor="ctr" anchorCtr="0"/>
          <a:lstStyle/>
          <a:p>
            <a:pPr>
              <a:lnSpc>
                <a:spcPct val="130000"/>
              </a:lnSpc>
            </a:pPr>
            <a:r>
              <a:rPr lang="zh-CN" altLang="en-US" sz="2400" b="1" spc="300" dirty="0">
                <a:solidFill>
                  <a:schemeClr val="bg1"/>
                </a:solidFill>
                <a:latin typeface="Arial" panose="020B0604020202020204" pitchFamily="34" charset="0"/>
                <a:ea typeface="微软雅黑" charset="-122"/>
                <a:sym typeface="Arial" panose="020B0604020202020204" pitchFamily="34" charset="0"/>
              </a:rPr>
              <a:t>当地市场规模</a:t>
            </a:r>
          </a:p>
          <a:p>
            <a:pPr>
              <a:lnSpc>
                <a:spcPct val="130000"/>
              </a:lnSpc>
            </a:pPr>
            <a:r>
              <a:rPr lang="en-US" altLang="zh-CN" sz="2400" spc="300" dirty="0">
                <a:solidFill>
                  <a:schemeClr val="bg1"/>
                </a:solidFill>
                <a:latin typeface="Arial" panose="020B0604020202020204" pitchFamily="34" charset="0"/>
                <a:ea typeface="微软雅黑" charset="-122"/>
                <a:sym typeface="Arial" panose="020B0604020202020204" pitchFamily="34" charset="0"/>
              </a:rPr>
              <a:t>Size of Local Market</a:t>
            </a:r>
          </a:p>
        </p:txBody>
      </p:sp>
      <p:sp>
        <p:nvSpPr>
          <p:cNvPr id="40" name="平行四边形 39"/>
          <p:cNvSpPr/>
          <p:nvPr>
            <p:custDataLst>
              <p:tags r:id="rId14"/>
            </p:custDataLst>
          </p:nvPr>
        </p:nvSpPr>
        <p:spPr>
          <a:xfrm>
            <a:off x="9494520" y="4892675"/>
            <a:ext cx="3970655" cy="1470660"/>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41" name="文本框 40"/>
          <p:cNvSpPr txBox="1"/>
          <p:nvPr>
            <p:custDataLst>
              <p:tags r:id="rId15"/>
            </p:custDataLst>
          </p:nvPr>
        </p:nvSpPr>
        <p:spPr>
          <a:xfrm>
            <a:off x="9763125" y="5111750"/>
            <a:ext cx="3640455" cy="1002030"/>
          </a:xfrm>
          <a:prstGeom prst="rect">
            <a:avLst/>
          </a:prstGeom>
          <a:noFill/>
        </p:spPr>
        <p:txBody>
          <a:bodyPr wrap="square" rtlCol="0" anchor="ctr" anchorCtr="0"/>
          <a:lstStyle/>
          <a:p>
            <a:pPr>
              <a:lnSpc>
                <a:spcPct val="130000"/>
              </a:lnSpc>
            </a:pPr>
            <a:r>
              <a:rPr lang="zh-CN" altLang="en-US" sz="2400" b="1" spc="300" dirty="0">
                <a:solidFill>
                  <a:schemeClr val="bg1"/>
                </a:solidFill>
                <a:latin typeface="Arial" panose="020B0604020202020204" pitchFamily="34" charset="0"/>
                <a:ea typeface="微软雅黑" charset="-122"/>
                <a:sym typeface="Arial" panose="020B0604020202020204" pitchFamily="34" charset="0"/>
              </a:rPr>
              <a:t>自由贸易区</a:t>
            </a:r>
            <a:endParaRPr lang="en-US" altLang="zh-CN" sz="2400" b="1" spc="300" dirty="0">
              <a:solidFill>
                <a:schemeClr val="bg1"/>
              </a:solidFill>
              <a:latin typeface="Arial" panose="020B0604020202020204" pitchFamily="34" charset="0"/>
              <a:ea typeface="微软雅黑" charset="-122"/>
              <a:sym typeface="Arial" panose="020B0604020202020204" pitchFamily="34" charset="0"/>
            </a:endParaRPr>
          </a:p>
          <a:p>
            <a:pPr>
              <a:lnSpc>
                <a:spcPct val="130000"/>
              </a:lnSpc>
            </a:pPr>
            <a:r>
              <a:rPr lang="en-US" altLang="zh-CN" sz="2400" spc="300" dirty="0">
                <a:solidFill>
                  <a:schemeClr val="bg1"/>
                </a:solidFill>
                <a:latin typeface="Arial" panose="020B0604020202020204" pitchFamily="34" charset="0"/>
                <a:ea typeface="微软雅黑" charset="-122"/>
                <a:sym typeface="Arial" panose="020B0604020202020204" pitchFamily="34" charset="0"/>
              </a:rPr>
              <a:t>Access to Free Trade Areas</a:t>
            </a:r>
          </a:p>
        </p:txBody>
      </p:sp>
      <p:sp>
        <p:nvSpPr>
          <p:cNvPr id="43" name="平行四边形 42"/>
          <p:cNvSpPr/>
          <p:nvPr>
            <p:custDataLst>
              <p:tags r:id="rId16"/>
            </p:custDataLst>
          </p:nvPr>
        </p:nvSpPr>
        <p:spPr>
          <a:xfrm>
            <a:off x="13826490" y="4892675"/>
            <a:ext cx="3970655" cy="1471295"/>
          </a:xfrm>
          <a:prstGeom prst="parallelogram">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700">
              <a:latin typeface="Arial" panose="020B0604020202020204" pitchFamily="34" charset="0"/>
              <a:ea typeface="微软雅黑" charset="-122"/>
              <a:sym typeface="Arial" panose="020B0604020202020204" pitchFamily="34" charset="0"/>
            </a:endParaRPr>
          </a:p>
        </p:txBody>
      </p:sp>
      <p:sp>
        <p:nvSpPr>
          <p:cNvPr id="44" name="文本框 43"/>
          <p:cNvSpPr txBox="1"/>
          <p:nvPr>
            <p:custDataLst>
              <p:tags r:id="rId17"/>
            </p:custDataLst>
          </p:nvPr>
        </p:nvSpPr>
        <p:spPr>
          <a:xfrm>
            <a:off x="14095095" y="5050790"/>
            <a:ext cx="3640455" cy="1078865"/>
          </a:xfrm>
          <a:prstGeom prst="rect">
            <a:avLst/>
          </a:prstGeom>
          <a:noFill/>
        </p:spPr>
        <p:txBody>
          <a:bodyPr wrap="square" rtlCol="0" anchor="ctr" anchorCtr="0"/>
          <a:lstStyle/>
          <a:p>
            <a:pPr>
              <a:lnSpc>
                <a:spcPct val="130000"/>
              </a:lnSpc>
            </a:pPr>
            <a:r>
              <a:rPr lang="zh-CN" altLang="en-US" sz="2400" b="1" spc="300" dirty="0">
                <a:solidFill>
                  <a:schemeClr val="bg1"/>
                </a:solidFill>
                <a:latin typeface="Arial" panose="020B0604020202020204" pitchFamily="34" charset="0"/>
                <a:ea typeface="微软雅黑" charset="-122"/>
                <a:sym typeface="Arial" panose="020B0604020202020204" pitchFamily="34" charset="0"/>
              </a:rPr>
              <a:t>运输与基础设施</a:t>
            </a:r>
            <a:endParaRPr lang="en-US" altLang="zh-CN" sz="2400" b="1" spc="300" dirty="0">
              <a:solidFill>
                <a:schemeClr val="bg1"/>
              </a:solidFill>
              <a:latin typeface="Arial" panose="020B0604020202020204" pitchFamily="34" charset="0"/>
              <a:ea typeface="微软雅黑" charset="-122"/>
              <a:sym typeface="Arial" panose="020B0604020202020204" pitchFamily="34" charset="0"/>
            </a:endParaRPr>
          </a:p>
          <a:p>
            <a:pPr>
              <a:lnSpc>
                <a:spcPct val="130000"/>
              </a:lnSpc>
            </a:pPr>
            <a:r>
              <a:rPr lang="en-US" altLang="zh-CN" sz="2400" spc="300" dirty="0">
                <a:solidFill>
                  <a:schemeClr val="bg1"/>
                </a:solidFill>
                <a:latin typeface="Arial" panose="020B0604020202020204" pitchFamily="34" charset="0"/>
                <a:ea typeface="微软雅黑" charset="-122"/>
                <a:sym typeface="Arial" panose="020B0604020202020204" pitchFamily="34" charset="0"/>
              </a:rPr>
              <a:t>Transport &amp; Infrastructure</a:t>
            </a:r>
          </a:p>
        </p:txBody>
      </p:sp>
      <p:sp>
        <p:nvSpPr>
          <p:cNvPr id="45" name="文本框 44"/>
          <p:cNvSpPr txBox="1"/>
          <p:nvPr>
            <p:custDataLst>
              <p:tags r:id="rId18"/>
            </p:custDataLst>
          </p:nvPr>
        </p:nvSpPr>
        <p:spPr>
          <a:xfrm>
            <a:off x="851330" y="6884228"/>
            <a:ext cx="3970654" cy="2180959"/>
          </a:xfrm>
          <a:prstGeom prst="rect">
            <a:avLst/>
          </a:prstGeom>
          <a:noFill/>
        </p:spPr>
        <p:txBody>
          <a:bodyPr wrap="square" rtlCol="0">
            <a:normAutofit/>
          </a:bodyPr>
          <a:lstStyle/>
          <a:p>
            <a:pPr>
              <a:lnSpc>
                <a:spcPct val="120000"/>
              </a:lnSpc>
            </a:pPr>
            <a:r>
              <a:rPr lang="zh-CN" altLang="en-US" sz="2100" spc="150" dirty="0">
                <a:solidFill>
                  <a:schemeClr val="tx1">
                    <a:lumMod val="65000"/>
                    <a:lumOff val="35000"/>
                  </a:schemeClr>
                </a:solidFill>
                <a:latin typeface="Arial" panose="020B0604020202020204" pitchFamily="34" charset="0"/>
                <a:ea typeface="微软雅黑" charset="-122"/>
                <a:sym typeface="Arial" panose="020B0604020202020204" pitchFamily="34" charset="0"/>
              </a:rPr>
              <a:t>与政治稳定相关的是财政透明和相关机构的公信力，尤其是对司法系统以及法律和秩序的信任程度。</a:t>
            </a:r>
          </a:p>
        </p:txBody>
      </p:sp>
      <p:sp>
        <p:nvSpPr>
          <p:cNvPr id="49" name="文本框 48"/>
          <p:cNvSpPr txBox="1"/>
          <p:nvPr>
            <p:custDataLst>
              <p:tags r:id="rId19"/>
            </p:custDataLst>
          </p:nvPr>
        </p:nvSpPr>
        <p:spPr>
          <a:xfrm>
            <a:off x="5165204" y="6884228"/>
            <a:ext cx="3970654" cy="2180959"/>
          </a:xfrm>
          <a:prstGeom prst="rect">
            <a:avLst/>
          </a:prstGeom>
          <a:noFill/>
        </p:spPr>
        <p:txBody>
          <a:bodyPr wrap="square" rtlCol="0">
            <a:normAutofit/>
          </a:bodyPr>
          <a:lstStyle/>
          <a:p>
            <a:pPr>
              <a:lnSpc>
                <a:spcPct val="120000"/>
              </a:lnSpc>
            </a:pPr>
            <a:r>
              <a:rPr lang="en-US" altLang="zh-CN" sz="2100" spc="150" dirty="0">
                <a:solidFill>
                  <a:schemeClr val="tx1">
                    <a:lumMod val="65000"/>
                    <a:lumOff val="35000"/>
                  </a:schemeClr>
                </a:solidFill>
                <a:latin typeface="Arial" panose="020B0604020202020204" pitchFamily="34" charset="0"/>
                <a:ea typeface="微软雅黑" charset="-122"/>
                <a:sym typeface="Arial" panose="020B0604020202020204" pitchFamily="34" charset="0"/>
              </a:rPr>
              <a:t>人口规模和经济增长潜力对吸引投资将至关重要。</a:t>
            </a:r>
            <a:endParaRPr lang="zh-CN" altLang="en-US" sz="2100" spc="150" dirty="0">
              <a:solidFill>
                <a:schemeClr val="tx1">
                  <a:lumMod val="65000"/>
                  <a:lumOff val="35000"/>
                </a:schemeClr>
              </a:solidFill>
              <a:latin typeface="Arial" panose="020B0604020202020204" pitchFamily="34" charset="0"/>
              <a:ea typeface="微软雅黑" charset="-122"/>
              <a:sym typeface="Arial" panose="020B0604020202020204" pitchFamily="34" charset="0"/>
            </a:endParaRPr>
          </a:p>
        </p:txBody>
      </p:sp>
      <p:sp>
        <p:nvSpPr>
          <p:cNvPr id="50" name="文本框 49"/>
          <p:cNvSpPr txBox="1"/>
          <p:nvPr>
            <p:custDataLst>
              <p:tags r:id="rId20"/>
            </p:custDataLst>
          </p:nvPr>
        </p:nvSpPr>
        <p:spPr>
          <a:xfrm>
            <a:off x="9494520" y="6884035"/>
            <a:ext cx="3970655" cy="2910205"/>
          </a:xfrm>
          <a:prstGeom prst="rect">
            <a:avLst/>
          </a:prstGeom>
          <a:noFill/>
        </p:spPr>
        <p:txBody>
          <a:bodyPr wrap="square" rtlCol="0">
            <a:normAutofit/>
          </a:bodyPr>
          <a:lstStyle/>
          <a:p>
            <a:pPr>
              <a:lnSpc>
                <a:spcPct val="120000"/>
              </a:lnSpc>
            </a:pPr>
            <a:r>
              <a:rPr lang="zh-CN" altLang="en-US" sz="2100" spc="150" dirty="0">
                <a:solidFill>
                  <a:schemeClr val="tx1">
                    <a:lumMod val="65000"/>
                    <a:lumOff val="35000"/>
                  </a:schemeClr>
                </a:solidFill>
                <a:latin typeface="Arial" panose="020B0604020202020204" pitchFamily="34" charset="0"/>
                <a:ea typeface="微软雅黑" charset="-122"/>
                <a:sym typeface="Arial" panose="020B0604020202020204" pitchFamily="34" charset="0"/>
              </a:rPr>
              <a:t>参与自由贸易区的国家能够在保持其对贸易区外国家的现有贸易保护措施的同时享受关税免减。</a:t>
            </a:r>
          </a:p>
        </p:txBody>
      </p:sp>
      <p:sp>
        <p:nvSpPr>
          <p:cNvPr id="51" name="文本框 50"/>
          <p:cNvSpPr txBox="1"/>
          <p:nvPr>
            <p:custDataLst>
              <p:tags r:id="rId21"/>
            </p:custDataLst>
          </p:nvPr>
        </p:nvSpPr>
        <p:spPr>
          <a:xfrm>
            <a:off x="13808079" y="6884228"/>
            <a:ext cx="3970654" cy="2180959"/>
          </a:xfrm>
          <a:prstGeom prst="rect">
            <a:avLst/>
          </a:prstGeom>
          <a:noFill/>
        </p:spPr>
        <p:txBody>
          <a:bodyPr wrap="square" rtlCol="0">
            <a:normAutofit/>
          </a:bodyPr>
          <a:lstStyle/>
          <a:p>
            <a:pPr>
              <a:lnSpc>
                <a:spcPct val="120000"/>
              </a:lnSpc>
            </a:pPr>
            <a:r>
              <a:rPr lang="zh-CN" altLang="en-US" sz="2100" spc="150" dirty="0">
                <a:solidFill>
                  <a:schemeClr val="tx1">
                    <a:lumMod val="65000"/>
                    <a:lumOff val="35000"/>
                  </a:schemeClr>
                </a:solidFill>
                <a:latin typeface="Arial" panose="020B0604020202020204" pitchFamily="34" charset="0"/>
                <a:ea typeface="微软雅黑" charset="-122"/>
                <a:sym typeface="Arial" panose="020B0604020202020204" pitchFamily="34" charset="0"/>
              </a:rPr>
              <a:t>影响投资吸引力的一个关键因素是交通成本和基础设施水平。</a:t>
            </a:r>
          </a:p>
        </p:txBody>
      </p:sp>
      <p:sp>
        <p:nvSpPr>
          <p:cNvPr id="2" name="文本框 1"/>
          <p:cNvSpPr txBox="1"/>
          <p:nvPr/>
        </p:nvSpPr>
        <p:spPr>
          <a:xfrm>
            <a:off x="998220" y="1264285"/>
            <a:ext cx="12659360" cy="521970"/>
          </a:xfrm>
          <a:prstGeom prst="rect">
            <a:avLst/>
          </a:prstGeom>
          <a:noFill/>
        </p:spPr>
        <p:txBody>
          <a:bodyPr wrap="square" rtlCol="0">
            <a:spAutoFit/>
          </a:bodyPr>
          <a:lstStyle/>
          <a:p>
            <a:r>
              <a:rPr lang="en-US" sz="2800" b="1" dirty="0">
                <a:solidFill>
                  <a:schemeClr val="accent2"/>
                </a:solidFill>
                <a:sym typeface="+mn-ea"/>
              </a:rPr>
              <a:t>Key Factors That Affect FDI</a:t>
            </a:r>
            <a:endParaRPr lang="en-US" altLang="en-US" sz="2800" b="1" dirty="0">
              <a:solidFill>
                <a:schemeClr val="accent2"/>
              </a:solidFill>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6"/>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888855" y="281858"/>
            <a:ext cx="5020341" cy="1320568"/>
          </a:xfrm>
          <a:prstGeom prst="rect">
            <a:avLst/>
          </a:prstGeom>
        </p:spPr>
      </p:pic>
      <p:sp>
        <p:nvSpPr>
          <p:cNvPr id="2" name="六边形 1"/>
          <p:cNvSpPr/>
          <p:nvPr>
            <p:custDataLst>
              <p:tags r:id="rId1"/>
            </p:custDataLst>
          </p:nvPr>
        </p:nvSpPr>
        <p:spPr>
          <a:xfrm rot="5400000">
            <a:off x="7633808" y="2971089"/>
            <a:ext cx="2969801" cy="2479988"/>
          </a:xfrm>
          <a:prstGeom prst="hexagon">
            <a:avLst>
              <a:gd name="adj" fmla="val 30671"/>
              <a:gd name="vf" fmla="val 115470"/>
            </a:avLst>
          </a:prstGeom>
          <a:gradFill>
            <a:gsLst>
              <a:gs pos="20000">
                <a:srgbClr val="17D594"/>
              </a:gs>
              <a:gs pos="100000">
                <a:srgbClr val="17D594">
                  <a:lumMod val="60000"/>
                  <a:lumOff val="40000"/>
                </a:srgbClr>
              </a:gs>
            </a:gsLst>
            <a:lin ang="8100000" scaled="0"/>
          </a:gradFill>
          <a:ln>
            <a:noFill/>
          </a:ln>
          <a:effectLst>
            <a:outerShdw blurRad="152400" dist="76200" dir="2700000" algn="tl" rotWithShape="0">
              <a:srgbClr val="17D594">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charset="0"/>
            </a:endParaRPr>
          </a:p>
        </p:txBody>
      </p:sp>
      <p:sp>
        <p:nvSpPr>
          <p:cNvPr id="3" name="六边形 2"/>
          <p:cNvSpPr/>
          <p:nvPr>
            <p:custDataLst>
              <p:tags r:id="rId2"/>
            </p:custDataLst>
          </p:nvPr>
        </p:nvSpPr>
        <p:spPr>
          <a:xfrm rot="5400000">
            <a:off x="6419751" y="5143822"/>
            <a:ext cx="2969801" cy="2479988"/>
          </a:xfrm>
          <a:prstGeom prst="hexagon">
            <a:avLst>
              <a:gd name="adj" fmla="val 30671"/>
              <a:gd name="vf" fmla="val 115470"/>
            </a:avLst>
          </a:prstGeom>
          <a:gradFill>
            <a:gsLst>
              <a:gs pos="99000">
                <a:srgbClr val="376FFF">
                  <a:lumMod val="60000"/>
                  <a:lumOff val="40000"/>
                </a:srgbClr>
              </a:gs>
              <a:gs pos="20000">
                <a:srgbClr val="376FFF"/>
              </a:gs>
            </a:gsLst>
            <a:lin ang="8100000" scaled="0"/>
          </a:gradFill>
          <a:ln>
            <a:noFill/>
          </a:ln>
          <a:effectLst>
            <a:outerShdw blurRad="152400" dist="76200" dir="2700000" algn="tl" rotWithShape="0">
              <a:srgbClr val="376FFF">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charset="0"/>
            </a:endParaRPr>
          </a:p>
        </p:txBody>
      </p:sp>
      <p:sp>
        <p:nvSpPr>
          <p:cNvPr id="4" name="六边形 3"/>
          <p:cNvSpPr/>
          <p:nvPr>
            <p:custDataLst>
              <p:tags r:id="rId3"/>
            </p:custDataLst>
          </p:nvPr>
        </p:nvSpPr>
        <p:spPr>
          <a:xfrm rot="5400000">
            <a:off x="8899739" y="5143822"/>
            <a:ext cx="2969801" cy="2479988"/>
          </a:xfrm>
          <a:prstGeom prst="hexagon">
            <a:avLst>
              <a:gd name="adj" fmla="val 30671"/>
              <a:gd name="vf" fmla="val 115470"/>
            </a:avLst>
          </a:prstGeom>
          <a:gradFill>
            <a:gsLst>
              <a:gs pos="100000">
                <a:srgbClr val="FFD247">
                  <a:lumMod val="60000"/>
                  <a:lumOff val="40000"/>
                </a:srgbClr>
              </a:gs>
              <a:gs pos="20000">
                <a:srgbClr val="FFD247">
                  <a:lumMod val="75000"/>
                </a:srgbClr>
              </a:gs>
            </a:gsLst>
            <a:lin ang="8100000" scaled="0"/>
          </a:gradFill>
          <a:ln>
            <a:noFill/>
          </a:ln>
          <a:effectLst>
            <a:outerShdw blurRad="152400" dist="76200" dir="2700000" algn="tl" rotWithShape="0">
              <a:srgbClr val="FFD247">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Arial" panose="020B0604020202020204" pitchFamily="34" charset="0"/>
              <a:ea typeface="微软雅黑" charset="0"/>
            </a:endParaRPr>
          </a:p>
        </p:txBody>
      </p:sp>
      <p:sp>
        <p:nvSpPr>
          <p:cNvPr id="13" name="正文"/>
          <p:cNvSpPr txBox="1"/>
          <p:nvPr>
            <p:custDataLst>
              <p:tags r:id="rId4"/>
            </p:custDataLst>
          </p:nvPr>
        </p:nvSpPr>
        <p:spPr>
          <a:xfrm>
            <a:off x="11137315" y="3293138"/>
            <a:ext cx="5216355" cy="1310822"/>
          </a:xfrm>
          <a:prstGeom prst="rect">
            <a:avLst/>
          </a:prstGeom>
          <a:noFill/>
        </p:spPr>
        <p:txBody>
          <a:bodyPr wrap="square" lIns="90170" tIns="46990" rIns="90170" bIns="46990" rtlCol="0" anchor="t" anchorCtr="0">
            <a:noAutofit/>
          </a:bodyPr>
          <a:lstStyle/>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电子纳税申报</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数字支付系统</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数据分析报告</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线上税务服务</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各流程间的高度透明</a:t>
            </a:r>
          </a:p>
        </p:txBody>
      </p:sp>
      <p:sp>
        <p:nvSpPr>
          <p:cNvPr id="14" name="标题"/>
          <p:cNvSpPr txBox="1"/>
          <p:nvPr>
            <p:custDataLst>
              <p:tags r:id="rId5"/>
            </p:custDataLst>
          </p:nvPr>
        </p:nvSpPr>
        <p:spPr>
          <a:xfrm>
            <a:off x="11137265" y="2538095"/>
            <a:ext cx="6391910" cy="719455"/>
          </a:xfrm>
          <a:prstGeom prst="rect">
            <a:avLst/>
          </a:prstGeom>
          <a:noFill/>
        </p:spPr>
        <p:txBody>
          <a:bodyPr wrap="square" lIns="90170" tIns="46990" rIns="90170" bIns="0" rtlCol="0" anchor="b"/>
          <a:lstStyle/>
          <a:p>
            <a:r>
              <a:rPr lang="zh-CN" altLang="en-US" sz="2400" b="1" spc="300" dirty="0">
                <a:solidFill>
                  <a:srgbClr val="17D594"/>
                </a:solidFill>
                <a:ea typeface="微软雅黑" charset="-122"/>
                <a:cs typeface="+mn-lt"/>
              </a:rPr>
              <a:t>税务流程数字化</a:t>
            </a:r>
          </a:p>
          <a:p>
            <a:r>
              <a:rPr lang="zh-CN" altLang="en-US" sz="2400" b="1" spc="300" dirty="0">
                <a:solidFill>
                  <a:srgbClr val="17D594"/>
                </a:solidFill>
                <a:ea typeface="微软雅黑" charset="-122"/>
                <a:cs typeface="+mn-lt"/>
              </a:rPr>
              <a:t>Tax Infrastructure Digitalization</a:t>
            </a:r>
          </a:p>
        </p:txBody>
      </p:sp>
      <p:sp>
        <p:nvSpPr>
          <p:cNvPr id="6" name="正文"/>
          <p:cNvSpPr txBox="1"/>
          <p:nvPr>
            <p:custDataLst>
              <p:tags r:id="rId6"/>
            </p:custDataLst>
          </p:nvPr>
        </p:nvSpPr>
        <p:spPr>
          <a:xfrm>
            <a:off x="12182781" y="7015842"/>
            <a:ext cx="5216355" cy="1310822"/>
          </a:xfrm>
          <a:prstGeom prst="rect">
            <a:avLst/>
          </a:prstGeom>
          <a:noFill/>
        </p:spPr>
        <p:txBody>
          <a:bodyPr wrap="square" lIns="90170" tIns="46990" rIns="90170" bIns="46990" rtlCol="0" anchor="t" anchorCtr="0">
            <a:noAutofit/>
          </a:bodyPr>
          <a:lstStyle/>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智能运输系统</a:t>
            </a:r>
            <a:r>
              <a:rPr lang="en-US" altLang="zh-CN" sz="1600" spc="150" dirty="0">
                <a:solidFill>
                  <a:srgbClr val="000000">
                    <a:lumMod val="85000"/>
                    <a:lumOff val="15000"/>
                  </a:srgbClr>
                </a:solidFill>
                <a:ea typeface="微软雅黑" charset="-122"/>
                <a:cs typeface="+mn-lt"/>
              </a:rPr>
              <a:t>(ITS)</a:t>
            </a: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数字订单与支付</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机队管理</a:t>
            </a:r>
            <a:endParaRPr lang="en-US" altLang="zh-CN" sz="1600" spc="150" dirty="0">
              <a:solidFill>
                <a:srgbClr val="000000">
                  <a:lumMod val="85000"/>
                  <a:lumOff val="15000"/>
                </a:srgbClr>
              </a:solidFill>
              <a:ea typeface="微软雅黑" charset="-122"/>
              <a:cs typeface="+mn-lt"/>
            </a:endParaRPr>
          </a:p>
          <a:p>
            <a:pPr marL="628650" lvl="1" indent="-171450" algn="l">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线上流量管理软件</a:t>
            </a:r>
            <a:endParaRPr lang="en-US" altLang="zh-CN" sz="1600" spc="150" dirty="0">
              <a:solidFill>
                <a:srgbClr val="000000">
                  <a:lumMod val="85000"/>
                  <a:lumOff val="15000"/>
                </a:srgbClr>
              </a:solidFill>
              <a:ea typeface="微软雅黑" charset="-122"/>
              <a:cs typeface="+mn-lt"/>
            </a:endParaRPr>
          </a:p>
        </p:txBody>
      </p:sp>
      <p:sp>
        <p:nvSpPr>
          <p:cNvPr id="7" name="标题"/>
          <p:cNvSpPr txBox="1"/>
          <p:nvPr>
            <p:custDataLst>
              <p:tags r:id="rId7"/>
            </p:custDataLst>
          </p:nvPr>
        </p:nvSpPr>
        <p:spPr>
          <a:xfrm>
            <a:off x="12182475" y="6260465"/>
            <a:ext cx="5216525" cy="719455"/>
          </a:xfrm>
          <a:prstGeom prst="rect">
            <a:avLst/>
          </a:prstGeom>
          <a:noFill/>
        </p:spPr>
        <p:txBody>
          <a:bodyPr wrap="square" lIns="90170" tIns="46990" rIns="90170" bIns="0" rtlCol="0" anchor="b"/>
          <a:lstStyle/>
          <a:p>
            <a:r>
              <a:rPr lang="zh-CN" altLang="en-US" sz="2400" b="1" spc="300" dirty="0">
                <a:solidFill>
                  <a:srgbClr val="FFD247">
                    <a:lumMod val="75000"/>
                  </a:srgbClr>
                </a:solidFill>
                <a:ea typeface="微软雅黑" charset="-122"/>
                <a:cs typeface="+mn-lt"/>
              </a:rPr>
              <a:t>运输管理数字化</a:t>
            </a:r>
          </a:p>
          <a:p>
            <a:r>
              <a:rPr lang="en-US" altLang="zh-CN" sz="2400" b="1" spc="300" dirty="0">
                <a:solidFill>
                  <a:srgbClr val="FFD247">
                    <a:lumMod val="75000"/>
                  </a:srgbClr>
                </a:solidFill>
                <a:ea typeface="微软雅黑" charset="-122"/>
                <a:cs typeface="+mn-lt"/>
              </a:rPr>
              <a:t>Transport Infrastructure Digitalizaiotn</a:t>
            </a:r>
          </a:p>
        </p:txBody>
      </p:sp>
      <p:sp>
        <p:nvSpPr>
          <p:cNvPr id="20" name="正文"/>
          <p:cNvSpPr txBox="1"/>
          <p:nvPr>
            <p:custDataLst>
              <p:tags r:id="rId8"/>
            </p:custDataLst>
          </p:nvPr>
        </p:nvSpPr>
        <p:spPr>
          <a:xfrm>
            <a:off x="1049655" y="6113780"/>
            <a:ext cx="5216525" cy="1755775"/>
          </a:xfrm>
          <a:prstGeom prst="rect">
            <a:avLst/>
          </a:prstGeom>
          <a:noFill/>
        </p:spPr>
        <p:txBody>
          <a:bodyPr wrap="square" lIns="90170" tIns="46990" rIns="90170" bIns="46990" rtlCol="0" anchor="t" anchorCtr="0"/>
          <a:lstStyle/>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电子商务平台</a:t>
            </a:r>
            <a:endParaRPr lang="en-US" altLang="zh-CN" sz="1600" spc="150" dirty="0">
              <a:solidFill>
                <a:srgbClr val="000000">
                  <a:lumMod val="85000"/>
                  <a:lumOff val="15000"/>
                </a:srgbClr>
              </a:solidFill>
              <a:ea typeface="微软雅黑" charset="-122"/>
              <a:cs typeface="+mn-lt"/>
            </a:endParaRPr>
          </a:p>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数字支付</a:t>
            </a:r>
            <a:endParaRPr lang="en-US" altLang="zh-CN" sz="1600" spc="150" dirty="0">
              <a:solidFill>
                <a:srgbClr val="000000">
                  <a:lumMod val="85000"/>
                  <a:lumOff val="15000"/>
                </a:srgbClr>
              </a:solidFill>
              <a:ea typeface="微软雅黑" charset="-122"/>
              <a:cs typeface="+mn-lt"/>
            </a:endParaRPr>
          </a:p>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库存与供应链管理</a:t>
            </a:r>
            <a:endParaRPr lang="en-US" altLang="zh-CN" sz="1600" spc="150" dirty="0">
              <a:solidFill>
                <a:srgbClr val="000000">
                  <a:lumMod val="85000"/>
                  <a:lumOff val="15000"/>
                </a:srgbClr>
              </a:solidFill>
              <a:ea typeface="微软雅黑" charset="-122"/>
              <a:cs typeface="+mn-lt"/>
            </a:endParaRPr>
          </a:p>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客户关系管理系统</a:t>
            </a:r>
            <a:r>
              <a:rPr lang="en-US" altLang="zh-CN" sz="1600" spc="150" dirty="0">
                <a:solidFill>
                  <a:srgbClr val="000000">
                    <a:lumMod val="85000"/>
                    <a:lumOff val="15000"/>
                  </a:srgbClr>
                </a:solidFill>
                <a:ea typeface="微软雅黑" charset="-122"/>
                <a:cs typeface="+mn-lt"/>
              </a:rPr>
              <a:t>(CRM)</a:t>
            </a:r>
          </a:p>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数字营销</a:t>
            </a:r>
            <a:endParaRPr lang="en-US" altLang="zh-CN" sz="1600" spc="150" dirty="0">
              <a:solidFill>
                <a:srgbClr val="000000">
                  <a:lumMod val="85000"/>
                  <a:lumOff val="15000"/>
                </a:srgbClr>
              </a:solidFill>
              <a:ea typeface="微软雅黑" charset="-122"/>
              <a:cs typeface="+mn-lt"/>
            </a:endParaRPr>
          </a:p>
          <a:p>
            <a:pPr marL="171450" indent="-171450" algn="r">
              <a:lnSpc>
                <a:spcPct val="150000"/>
              </a:lnSpc>
              <a:buFont typeface="Arial" panose="020B0604020202020204" pitchFamily="34" charset="0"/>
              <a:buChar char="•"/>
            </a:pPr>
            <a:r>
              <a:rPr lang="zh-CN" altLang="en-US" sz="1600" spc="150" dirty="0">
                <a:solidFill>
                  <a:srgbClr val="000000">
                    <a:lumMod val="85000"/>
                    <a:lumOff val="15000"/>
                  </a:srgbClr>
                </a:solidFill>
                <a:ea typeface="微软雅黑" charset="-122"/>
                <a:cs typeface="+mn-lt"/>
              </a:rPr>
              <a:t>定价与销售策略的数据分析</a:t>
            </a:r>
            <a:r>
              <a:rPr lang="en-US" altLang="zh-CN" sz="1600" spc="150" dirty="0">
                <a:solidFill>
                  <a:srgbClr val="000000">
                    <a:lumMod val="85000"/>
                    <a:lumOff val="15000"/>
                  </a:srgbClr>
                </a:solidFill>
                <a:ea typeface="微软雅黑" charset="-122"/>
                <a:cs typeface="+mn-lt"/>
              </a:rPr>
              <a:t> </a:t>
            </a:r>
          </a:p>
        </p:txBody>
      </p:sp>
      <p:sp>
        <p:nvSpPr>
          <p:cNvPr id="8" name="标题"/>
          <p:cNvSpPr txBox="1"/>
          <p:nvPr>
            <p:custDataLst>
              <p:tags r:id="rId9"/>
            </p:custDataLst>
          </p:nvPr>
        </p:nvSpPr>
        <p:spPr>
          <a:xfrm>
            <a:off x="2259330" y="5358130"/>
            <a:ext cx="4006850" cy="719455"/>
          </a:xfrm>
          <a:prstGeom prst="rect">
            <a:avLst/>
          </a:prstGeom>
          <a:noFill/>
        </p:spPr>
        <p:txBody>
          <a:bodyPr wrap="square" lIns="90170" tIns="46990" rIns="90170" bIns="0" rtlCol="0" anchor="b"/>
          <a:lstStyle/>
          <a:p>
            <a:pPr algn="r"/>
            <a:endParaRPr lang="en-US" altLang="zh-CN" sz="2400" b="1" spc="300" dirty="0">
              <a:solidFill>
                <a:srgbClr val="376FFF"/>
              </a:solidFill>
              <a:ea typeface="微软雅黑" charset="-122"/>
              <a:cs typeface="+mn-lt"/>
            </a:endParaRPr>
          </a:p>
          <a:p>
            <a:pPr algn="r"/>
            <a:endParaRPr lang="en-US" altLang="zh-CN" sz="2400" b="1" spc="300" dirty="0">
              <a:solidFill>
                <a:srgbClr val="376FFF"/>
              </a:solidFill>
              <a:ea typeface="微软雅黑" charset="-122"/>
              <a:cs typeface="+mn-lt"/>
            </a:endParaRPr>
          </a:p>
          <a:p>
            <a:pPr algn="r"/>
            <a:r>
              <a:rPr lang="zh-CN" altLang="en-US" sz="2400" b="1" spc="300" dirty="0">
                <a:solidFill>
                  <a:srgbClr val="376FFF"/>
                </a:solidFill>
                <a:ea typeface="微软雅黑" charset="-122"/>
                <a:cs typeface="+mn-lt"/>
              </a:rPr>
              <a:t>商务流程数字化</a:t>
            </a:r>
            <a:r>
              <a:rPr lang="en-US" altLang="zh-CN" sz="2400" b="1" spc="300" dirty="0">
                <a:solidFill>
                  <a:srgbClr val="376FFF"/>
                </a:solidFill>
                <a:ea typeface="微软雅黑" charset="-122"/>
                <a:cs typeface="+mn-lt"/>
              </a:rPr>
              <a:t>Commerce Infrastructure Digitalization</a:t>
            </a:r>
          </a:p>
        </p:txBody>
      </p:sp>
      <p:pic>
        <p:nvPicPr>
          <p:cNvPr id="25" name="图片 24" descr="343439383331313b343532303032333bc6f3d2b5bcf2bde9"/>
          <p:cNvPicPr>
            <a:picLocks noChangeAspect="1"/>
          </p:cNvPicPr>
          <p:nvPr>
            <p:custDataLst>
              <p:tags r:id="rId10"/>
            </p:custDataLst>
          </p:nvPr>
        </p:nvPicPr>
        <p:blipFill>
          <a:blip r:embed="rId17">
            <a:extLst>
              <a:ext uri="{96DAC541-7B7A-43D3-8B79-37D633B846F1}">
                <asvg:svgBlip xmlns:asvg="http://schemas.microsoft.com/office/drawing/2016/SVG/main" r:embed="rId18"/>
              </a:ext>
            </a:extLst>
          </a:blip>
          <a:stretch>
            <a:fillRect/>
          </a:stretch>
        </p:blipFill>
        <p:spPr>
          <a:xfrm>
            <a:off x="10017289" y="6077405"/>
            <a:ext cx="735218" cy="735218"/>
          </a:xfrm>
          <a:prstGeom prst="rect">
            <a:avLst/>
          </a:prstGeom>
        </p:spPr>
      </p:pic>
      <p:pic>
        <p:nvPicPr>
          <p:cNvPr id="26" name="图片 25" descr="343439383331313b343532303032303bb8f6c8cbd0c5cfa2"/>
          <p:cNvPicPr>
            <a:picLocks noChangeAspect="1"/>
          </p:cNvPicPr>
          <p:nvPr>
            <p:custDataLst>
              <p:tags r:id="rId11"/>
            </p:custDataLst>
          </p:nvPr>
        </p:nvPicPr>
        <p:blipFill>
          <a:blip r:embed="rId19">
            <a:extLst>
              <a:ext uri="{96DAC541-7B7A-43D3-8B79-37D633B846F1}">
                <asvg:svgBlip xmlns:asvg="http://schemas.microsoft.com/office/drawing/2016/SVG/main" r:embed="rId20"/>
              </a:ext>
            </a:extLst>
          </a:blip>
          <a:stretch>
            <a:fillRect/>
          </a:stretch>
        </p:blipFill>
        <p:spPr>
          <a:xfrm>
            <a:off x="8751162" y="3865463"/>
            <a:ext cx="735218" cy="735218"/>
          </a:xfrm>
          <a:prstGeom prst="rect">
            <a:avLst/>
          </a:prstGeom>
        </p:spPr>
      </p:pic>
      <p:pic>
        <p:nvPicPr>
          <p:cNvPr id="27" name="图片 26" descr="343439383331313b343532303031393bd2b5bca8b9dcc0ed"/>
          <p:cNvPicPr>
            <a:picLocks noChangeAspect="1"/>
          </p:cNvPicPr>
          <p:nvPr>
            <p:custDataLst>
              <p:tags r:id="rId12"/>
            </p:custDataLst>
          </p:nvPr>
        </p:nvPicPr>
        <p:blipFill>
          <a:blip r:embed="rId21">
            <a:extLst>
              <a:ext uri="{96DAC541-7B7A-43D3-8B79-37D633B846F1}">
                <asvg:svgBlip xmlns:asvg="http://schemas.microsoft.com/office/drawing/2016/SVG/main" r:embed="rId22"/>
              </a:ext>
            </a:extLst>
          </a:blip>
          <a:stretch>
            <a:fillRect/>
          </a:stretch>
        </p:blipFill>
        <p:spPr>
          <a:xfrm>
            <a:off x="7537083" y="6077558"/>
            <a:ext cx="735218" cy="735218"/>
          </a:xfrm>
          <a:prstGeom prst="rect">
            <a:avLst/>
          </a:prstGeom>
        </p:spPr>
      </p:pic>
      <p:sp>
        <p:nvSpPr>
          <p:cNvPr id="9" name="文本框 8"/>
          <p:cNvSpPr txBox="1"/>
          <p:nvPr/>
        </p:nvSpPr>
        <p:spPr>
          <a:xfrm>
            <a:off x="926505" y="2088821"/>
            <a:ext cx="7143750" cy="646331"/>
          </a:xfrm>
          <a:prstGeom prst="rect">
            <a:avLst/>
          </a:prstGeom>
          <a:noFill/>
        </p:spPr>
        <p:txBody>
          <a:bodyPr wrap="square" rtlCol="0">
            <a:spAutoFit/>
          </a:bodyPr>
          <a:lstStyle/>
          <a:p>
            <a:r>
              <a:rPr lang="zh-CN" altLang="en-US" sz="3600" dirty="0">
                <a:solidFill>
                  <a:schemeClr val="accent2"/>
                </a:solidFill>
              </a:rPr>
              <a:t>数字平台能够提供的功能与便利：</a:t>
            </a:r>
          </a:p>
        </p:txBody>
      </p:sp>
      <p:sp>
        <p:nvSpPr>
          <p:cNvPr id="11" name="Title 2"/>
          <p:cNvSpPr>
            <a:spLocks noGrp="1"/>
          </p:cNvSpPr>
          <p:nvPr/>
        </p:nvSpPr>
        <p:spPr>
          <a:xfrm>
            <a:off x="926505" y="525496"/>
            <a:ext cx="16775345" cy="738665"/>
          </a:xfrm>
          <a:prstGeom prst="rect">
            <a:avLst/>
          </a:prstGeom>
        </p:spPr>
        <p:txBody>
          <a:bodyPr vert="horz" lIns="91440" tIns="45720" rIns="91440" bIns="45720" rtlCol="0" anchor="ctr">
            <a:normAutofit fontScale="8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zh-CN" altLang="en-US" sz="5400" b="1" dirty="0">
                <a:solidFill>
                  <a:schemeClr val="tx1"/>
                </a:solidFill>
                <a:latin typeface="+mn-lt"/>
                <a:ea typeface="+mn-ea"/>
                <a:cs typeface="+mn-cs"/>
              </a:rPr>
              <a:t>基础设施数字化的发展潜力</a:t>
            </a:r>
          </a:p>
        </p:txBody>
      </p:sp>
      <p:sp>
        <p:nvSpPr>
          <p:cNvPr id="12" name="文本框 11"/>
          <p:cNvSpPr txBox="1"/>
          <p:nvPr/>
        </p:nvSpPr>
        <p:spPr>
          <a:xfrm>
            <a:off x="998220" y="1264285"/>
            <a:ext cx="12659360" cy="521970"/>
          </a:xfrm>
          <a:prstGeom prst="rect">
            <a:avLst/>
          </a:prstGeom>
          <a:noFill/>
        </p:spPr>
        <p:txBody>
          <a:bodyPr wrap="square" rtlCol="0">
            <a:spAutoFit/>
          </a:bodyPr>
          <a:lstStyle/>
          <a:p>
            <a:r>
              <a:rPr lang="en-US" sz="2800" b="1" dirty="0">
                <a:solidFill>
                  <a:schemeClr val="accent2"/>
                </a:solidFill>
                <a:sym typeface="+mn-ea"/>
              </a:rPr>
              <a:t>Infrastructure Digitalization</a:t>
            </a:r>
            <a:endParaRPr lang="en-US" altLang="en-US" sz="2800" b="1" dirty="0">
              <a:solidFill>
                <a:schemeClr val="accent2"/>
              </a:solidFill>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6"/>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888855" y="281858"/>
            <a:ext cx="5020341" cy="1320568"/>
          </a:xfrm>
          <a:prstGeom prst="rect">
            <a:avLst/>
          </a:prstGeom>
        </p:spPr>
      </p:pic>
      <p:pic>
        <p:nvPicPr>
          <p:cNvPr id="5" name="图片 4" descr="jeremy-bishop-vGjGvtSfys4-unsplash"/>
          <p:cNvPicPr>
            <a:picLocks noChangeAspect="1"/>
          </p:cNvPicPr>
          <p:nvPr/>
        </p:nvPicPr>
        <p:blipFill>
          <a:blip r:embed="rId12"/>
          <a:stretch>
            <a:fillRect/>
          </a:stretch>
        </p:blipFill>
        <p:spPr>
          <a:xfrm>
            <a:off x="-11430" y="2010410"/>
            <a:ext cx="6167755" cy="4111625"/>
          </a:xfrm>
          <a:prstGeom prst="rect">
            <a:avLst/>
          </a:prstGeom>
        </p:spPr>
      </p:pic>
      <p:pic>
        <p:nvPicPr>
          <p:cNvPr id="15" name="图片 14" descr="johann-siemens-EPy0gBJzzZU-unsplash"/>
          <p:cNvPicPr>
            <a:picLocks noChangeAspect="1"/>
          </p:cNvPicPr>
          <p:nvPr/>
        </p:nvPicPr>
        <p:blipFill>
          <a:blip r:embed="rId13"/>
          <a:stretch>
            <a:fillRect/>
          </a:stretch>
        </p:blipFill>
        <p:spPr>
          <a:xfrm>
            <a:off x="6139815" y="2010410"/>
            <a:ext cx="6168390" cy="4086225"/>
          </a:xfrm>
          <a:prstGeom prst="rect">
            <a:avLst/>
          </a:prstGeom>
        </p:spPr>
      </p:pic>
      <p:pic>
        <p:nvPicPr>
          <p:cNvPr id="16" name="图片 15" descr="cedric-vt-ua0SnGdN-m8-unsplash"/>
          <p:cNvPicPr>
            <a:picLocks noChangeAspect="1"/>
          </p:cNvPicPr>
          <p:nvPr/>
        </p:nvPicPr>
        <p:blipFill>
          <a:blip r:embed="rId14"/>
          <a:stretch>
            <a:fillRect/>
          </a:stretch>
        </p:blipFill>
        <p:spPr>
          <a:xfrm>
            <a:off x="12157710" y="2010410"/>
            <a:ext cx="6130290" cy="4086860"/>
          </a:xfrm>
          <a:prstGeom prst="rect">
            <a:avLst/>
          </a:prstGeom>
        </p:spPr>
      </p:pic>
      <p:sp>
        <p:nvSpPr>
          <p:cNvPr id="24" name="圆角矩形 23"/>
          <p:cNvSpPr/>
          <p:nvPr>
            <p:custDataLst>
              <p:tags r:id="rId1"/>
            </p:custDataLst>
          </p:nvPr>
        </p:nvSpPr>
        <p:spPr>
          <a:xfrm>
            <a:off x="122855" y="7970038"/>
            <a:ext cx="17786341" cy="1052677"/>
          </a:xfrm>
          <a:prstGeom prst="roundRect">
            <a:avLst/>
          </a:prstGeom>
          <a:solidFill>
            <a:srgbClr val="A7A7A7"/>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Autofit/>
          </a:bodyPr>
          <a:lstStyle/>
          <a:p>
            <a:pPr algn="ctr"/>
            <a:r>
              <a:rPr lang="zh-CN" altLang="en-US" sz="4800" b="1" dirty="0">
                <a:solidFill>
                  <a:schemeClr val="bg1"/>
                </a:solidFill>
                <a:latin typeface="Arial Bold" panose="020B0604020202020204" charset="0"/>
                <a:cs typeface="+mn-ea"/>
                <a:sym typeface="Arial" panose="020B0604020202020204" pitchFamily="34" charset="0"/>
              </a:rPr>
              <a:t>数字化转型  </a:t>
            </a:r>
            <a:r>
              <a:rPr lang="en-US" altLang="zh-CN" sz="4000" b="1" dirty="0">
                <a:solidFill>
                  <a:sysClr val="window" lastClr="FFFFFF"/>
                </a:solidFill>
                <a:latin typeface="Calibri" charset="0"/>
                <a:ea typeface="宋体" charset="0"/>
                <a:sym typeface="Arial" panose="020B0604020202020204" pitchFamily="34" charset="0"/>
              </a:rPr>
              <a:t>Digital Transformation &amp; Platform</a:t>
            </a:r>
          </a:p>
        </p:txBody>
      </p:sp>
      <p:sp>
        <p:nvSpPr>
          <p:cNvPr id="35" name="文本框 34"/>
          <p:cNvSpPr txBox="1"/>
          <p:nvPr>
            <p:custDataLst>
              <p:tags r:id="rId2"/>
            </p:custDataLst>
          </p:nvPr>
        </p:nvSpPr>
        <p:spPr>
          <a:xfrm>
            <a:off x="548356" y="6173572"/>
            <a:ext cx="4465749" cy="709046"/>
          </a:xfrm>
          <a:prstGeom prst="rect">
            <a:avLst/>
          </a:prstGeom>
          <a:noFill/>
        </p:spPr>
        <p:txBody>
          <a:bodyPr wrap="square" rtlCol="0">
            <a:noAutofit/>
          </a:bodyPr>
          <a:lstStyle/>
          <a:p>
            <a:r>
              <a:rPr lang="zh-CN" altLang="en-US" sz="4800" b="1" dirty="0">
                <a:solidFill>
                  <a:srgbClr val="207CBC"/>
                </a:solidFill>
                <a:latin typeface="Arial Bold" panose="020B0604020202020204" charset="0"/>
                <a:ea typeface="+mn-ea"/>
                <a:cs typeface="+mn-ea"/>
                <a:sym typeface="Arial" panose="020B0604020202020204" pitchFamily="34" charset="0"/>
              </a:rPr>
              <a:t>引进来</a:t>
            </a:r>
          </a:p>
          <a:p>
            <a:r>
              <a:rPr lang="en-US" altLang="zh-CN" sz="4800" b="1" dirty="0">
                <a:solidFill>
                  <a:srgbClr val="207CBC"/>
                </a:solidFill>
                <a:latin typeface="Arial Bold" panose="020B0604020202020204" charset="0"/>
                <a:ea typeface="+mn-ea"/>
                <a:cs typeface="+mn-ea"/>
                <a:sym typeface="Arial" panose="020B0604020202020204" pitchFamily="34" charset="0"/>
              </a:rPr>
              <a:t>Introduce</a:t>
            </a:r>
          </a:p>
        </p:txBody>
      </p:sp>
      <p:cxnSp>
        <p:nvCxnSpPr>
          <p:cNvPr id="36" name="直接连接符 35"/>
          <p:cNvCxnSpPr/>
          <p:nvPr>
            <p:custDataLst>
              <p:tags r:id="rId3"/>
            </p:custDataLst>
          </p:nvPr>
        </p:nvCxnSpPr>
        <p:spPr>
          <a:xfrm>
            <a:off x="368651" y="6173280"/>
            <a:ext cx="0" cy="1786890"/>
          </a:xfrm>
          <a:prstGeom prst="line">
            <a:avLst/>
          </a:prstGeom>
          <a:ln w="38100"/>
        </p:spPr>
        <p:style>
          <a:lnRef idx="1">
            <a:srgbClr val="207CBC"/>
          </a:lnRef>
          <a:fillRef idx="0">
            <a:srgbClr val="207CBC"/>
          </a:fillRef>
          <a:effectRef idx="0">
            <a:srgbClr val="207CBC"/>
          </a:effectRef>
          <a:fontRef idx="minor">
            <a:sysClr val="windowText" lastClr="000000"/>
          </a:fontRef>
        </p:style>
      </p:cxnSp>
      <p:sp>
        <p:nvSpPr>
          <p:cNvPr id="46" name="文本框 45"/>
          <p:cNvSpPr txBox="1"/>
          <p:nvPr>
            <p:custDataLst>
              <p:tags r:id="rId4"/>
            </p:custDataLst>
          </p:nvPr>
        </p:nvSpPr>
        <p:spPr>
          <a:xfrm>
            <a:off x="6522732" y="6173572"/>
            <a:ext cx="4465749" cy="709046"/>
          </a:xfrm>
          <a:prstGeom prst="rect">
            <a:avLst/>
          </a:prstGeom>
          <a:noFill/>
        </p:spPr>
        <p:txBody>
          <a:bodyPr wrap="square" rtlCol="0">
            <a:noAutofit/>
          </a:bodyPr>
          <a:lstStyle/>
          <a:p>
            <a:r>
              <a:rPr lang="zh-CN" altLang="en-US" sz="4800" b="1" dirty="0">
                <a:solidFill>
                  <a:srgbClr val="9EBD05"/>
                </a:solidFill>
                <a:latin typeface="Arial Bold" panose="020B0604020202020204" charset="0"/>
                <a:ea typeface="+mn-ea"/>
                <a:cs typeface="+mn-ea"/>
                <a:sym typeface="Arial" panose="020B0604020202020204" pitchFamily="34" charset="0"/>
              </a:rPr>
              <a:t>扎下根</a:t>
            </a:r>
          </a:p>
          <a:p>
            <a:r>
              <a:rPr lang="en-US" altLang="zh-CN" sz="4800" b="1" dirty="0">
                <a:solidFill>
                  <a:srgbClr val="9EBD05"/>
                </a:solidFill>
                <a:latin typeface="Arial Bold" panose="020B0604020202020204" charset="0"/>
                <a:ea typeface="+mn-ea"/>
                <a:cs typeface="+mn-ea"/>
                <a:sym typeface="Arial" panose="020B0604020202020204" pitchFamily="34" charset="0"/>
              </a:rPr>
              <a:t>Develop</a:t>
            </a:r>
          </a:p>
        </p:txBody>
      </p:sp>
      <p:cxnSp>
        <p:nvCxnSpPr>
          <p:cNvPr id="47" name="直接连接符 46"/>
          <p:cNvCxnSpPr/>
          <p:nvPr>
            <p:custDataLst>
              <p:tags r:id="rId5"/>
            </p:custDataLst>
          </p:nvPr>
        </p:nvCxnSpPr>
        <p:spPr>
          <a:xfrm>
            <a:off x="6522732" y="6183440"/>
            <a:ext cx="0" cy="1776730"/>
          </a:xfrm>
          <a:prstGeom prst="line">
            <a:avLst/>
          </a:prstGeom>
          <a:ln w="38100">
            <a:solidFill>
              <a:srgbClr val="9EBD05"/>
            </a:solidFill>
          </a:ln>
        </p:spPr>
        <p:style>
          <a:lnRef idx="1">
            <a:srgbClr val="207CBC"/>
          </a:lnRef>
          <a:fillRef idx="0">
            <a:srgbClr val="207CBC"/>
          </a:fillRef>
          <a:effectRef idx="0">
            <a:srgbClr val="207CBC"/>
          </a:effectRef>
          <a:fontRef idx="minor">
            <a:sysClr val="windowText" lastClr="000000"/>
          </a:fontRef>
        </p:style>
      </p:cxnSp>
      <p:sp>
        <p:nvSpPr>
          <p:cNvPr id="49" name="文本框 48"/>
          <p:cNvSpPr txBox="1"/>
          <p:nvPr>
            <p:custDataLst>
              <p:tags r:id="rId6"/>
            </p:custDataLst>
          </p:nvPr>
        </p:nvSpPr>
        <p:spPr>
          <a:xfrm>
            <a:off x="12627674" y="6178017"/>
            <a:ext cx="4465749" cy="709046"/>
          </a:xfrm>
          <a:prstGeom prst="rect">
            <a:avLst/>
          </a:prstGeom>
          <a:noFill/>
        </p:spPr>
        <p:txBody>
          <a:bodyPr wrap="square" rtlCol="0">
            <a:noAutofit/>
          </a:bodyPr>
          <a:lstStyle/>
          <a:p>
            <a:r>
              <a:rPr lang="zh-CN" altLang="en-US" sz="4800" b="1" dirty="0">
                <a:solidFill>
                  <a:srgbClr val="A7A7A7">
                    <a:lumMod val="75000"/>
                  </a:srgbClr>
                </a:solidFill>
                <a:latin typeface="Arial Bold" panose="020B0604020202020204" charset="0"/>
                <a:ea typeface="+mn-ea"/>
                <a:cs typeface="+mn-ea"/>
                <a:sym typeface="Arial" panose="020B0604020202020204" pitchFamily="34" charset="0"/>
              </a:rPr>
              <a:t>长成林</a:t>
            </a:r>
          </a:p>
          <a:p>
            <a:r>
              <a:rPr lang="en-US" altLang="zh-CN" sz="4800" b="1" dirty="0">
                <a:solidFill>
                  <a:srgbClr val="A7A7A7">
                    <a:lumMod val="75000"/>
                  </a:srgbClr>
                </a:solidFill>
                <a:latin typeface="Arial Bold" panose="020B0604020202020204" charset="0"/>
                <a:ea typeface="+mn-ea"/>
                <a:cs typeface="+mn-ea"/>
                <a:sym typeface="Arial" panose="020B0604020202020204" pitchFamily="34" charset="0"/>
              </a:rPr>
              <a:t>Incubate </a:t>
            </a:r>
          </a:p>
        </p:txBody>
      </p:sp>
      <p:cxnSp>
        <p:nvCxnSpPr>
          <p:cNvPr id="50" name="直接连接符 49"/>
          <p:cNvCxnSpPr/>
          <p:nvPr>
            <p:custDataLst>
              <p:tags r:id="rId7"/>
            </p:custDataLst>
          </p:nvPr>
        </p:nvCxnSpPr>
        <p:spPr>
          <a:xfrm>
            <a:off x="12627674" y="6273610"/>
            <a:ext cx="0" cy="1686560"/>
          </a:xfrm>
          <a:prstGeom prst="line">
            <a:avLst/>
          </a:prstGeom>
          <a:ln w="38100">
            <a:solidFill>
              <a:srgbClr val="A7A7A7">
                <a:lumMod val="75000"/>
              </a:srgbClr>
            </a:solidFill>
          </a:ln>
        </p:spPr>
        <p:style>
          <a:lnRef idx="1">
            <a:srgbClr val="207CBC"/>
          </a:lnRef>
          <a:fillRef idx="0">
            <a:srgbClr val="207CBC"/>
          </a:fillRef>
          <a:effectRef idx="0">
            <a:srgbClr val="207CBC"/>
          </a:effectRef>
          <a:fontRef idx="minor">
            <a:sysClr val="windowText" lastClr="000000"/>
          </a:fontRef>
        </p:style>
      </p:cxnSp>
      <p:sp>
        <p:nvSpPr>
          <p:cNvPr id="38" name="Title 2"/>
          <p:cNvSpPr>
            <a:spLocks noGrp="1"/>
          </p:cNvSpPr>
          <p:nvPr/>
        </p:nvSpPr>
        <p:spPr>
          <a:xfrm>
            <a:off x="926505" y="525496"/>
            <a:ext cx="16775345" cy="738665"/>
          </a:xfrm>
          <a:prstGeom prst="rect">
            <a:avLst/>
          </a:prstGeom>
        </p:spPr>
        <p:txBody>
          <a:bodyPr vert="horz" lIns="91440" tIns="45720" rIns="91440" bIns="45720" rtlCol="0" anchor="ctr">
            <a:normAutofit fontScale="80000"/>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zh-CN" altLang="en-US" sz="5400" b="1" dirty="0">
                <a:solidFill>
                  <a:schemeClr val="tx1"/>
                </a:solidFill>
                <a:latin typeface="+mn-lt"/>
                <a:ea typeface="+mn-ea"/>
                <a:cs typeface="+mn-cs"/>
              </a:rPr>
              <a:t>成功案例</a:t>
            </a:r>
          </a:p>
        </p:txBody>
      </p:sp>
      <p:sp>
        <p:nvSpPr>
          <p:cNvPr id="39" name="文本框 38"/>
          <p:cNvSpPr txBox="1"/>
          <p:nvPr/>
        </p:nvSpPr>
        <p:spPr>
          <a:xfrm>
            <a:off x="998220" y="1264285"/>
            <a:ext cx="12659360" cy="521970"/>
          </a:xfrm>
          <a:prstGeom prst="rect">
            <a:avLst/>
          </a:prstGeom>
          <a:noFill/>
        </p:spPr>
        <p:txBody>
          <a:bodyPr wrap="square" rtlCol="0">
            <a:spAutoFit/>
          </a:bodyPr>
          <a:lstStyle/>
          <a:p>
            <a:r>
              <a:rPr lang="en-US" altLang="en-US" sz="2800" b="1" dirty="0">
                <a:solidFill>
                  <a:schemeClr val="accent2"/>
                </a:solidFill>
                <a:sym typeface="+mn-ea"/>
              </a:rPr>
              <a:t>Case Study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1_1"/>
  <p:tag name="KSO_WM_UNIT_ID" val="diagram20170844_3*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a*1_1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1_1"/>
  <p:tag name="KSO_WM_UNIT_PRESET_TEXT" val="单击此处添加标题"/>
  <p:tag name="KSO_WM_UNIT_VALUE" val="9"/>
  <p:tag name="KSO_WM_UNIT_TEXT_FILL_FORE_SCHEMECOLOR_INDEX_BRIGHTNESS" val="0"/>
  <p:tag name="KSO_WM_UNIT_TEXT_FILL_FORE_SCHEMECOLOR_INDEX" val="14"/>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2_1"/>
  <p:tag name="KSO_WM_UNIT_ID" val="diagram20170844_3*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a*1_2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2_1"/>
  <p:tag name="KSO_WM_UNIT_PRESET_TEXT" val="单击此处添加标题"/>
  <p:tag name="KSO_WM_UNIT_VALUE" val="9"/>
  <p:tag name="KSO_WM_UNIT_TEXT_FILL_FORE_SCHEMECOLOR_INDEX_BRIGHTNESS" val="0"/>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3_1"/>
  <p:tag name="KSO_WM_UNIT_ID" val="diagram20170844_3*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a*1_3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3_1"/>
  <p:tag name="KSO_WM_UNIT_PRESET_TEXT" val="单击此处添加标题"/>
  <p:tag name="KSO_WM_UNIT_VALUE" val="9"/>
  <p:tag name="KSO_WM_UNIT_TEXT_FILL_FORE_SCHEMECOLOR_INDEX_BRIGHTNESS" val="0"/>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44"/>
  <p:tag name="KSO_WM_TAG_VERSION" val="1.0"/>
  <p:tag name="KSO_WM_BEAUTIFY_FLAG" val="#wm#"/>
  <p:tag name="KSO_WM_UNIT_TYPE" val="l_h_i"/>
  <p:tag name="KSO_WM_UNIT_INDEX" val="1_4_1"/>
  <p:tag name="KSO_WM_UNIT_ID" val="diagram20170844_3*l_h_i*1_4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a*1_4_1"/>
  <p:tag name="KSO_WM_TEMPLATE_CATEGORY" val="diagram"/>
  <p:tag name="KSO_WM_TEMPLATE_INDEX" val="20170844"/>
  <p:tag name="KSO_WM_UNIT_LAYERLEVEL" val="1_1_1"/>
  <p:tag name="KSO_WM_TAG_VERSION" val="1.0"/>
  <p:tag name="KSO_WM_BEAUTIFY_FLAG" val="#wm#"/>
  <p:tag name="KSO_WM_UNIT_ISCONTENTSTITLE" val="0"/>
  <p:tag name="KSO_WM_UNIT_NOCLEAR" val="0"/>
  <p:tag name="KSO_WM_UNIT_TYPE" val="l_h_a"/>
  <p:tag name="KSO_WM_UNIT_INDEX" val="1_4_1"/>
  <p:tag name="KSO_WM_UNIT_PRESET_TEXT" val="单击此处添加标题"/>
  <p:tag name="KSO_WM_UNIT_VALUE" val="9"/>
  <p:tag name="KSO_WM_UNIT_TEXT_FILL_FORE_SCHEMECOLOR_INDEX_BRIGHTNESS" val="0"/>
  <p:tag name="KSO_WM_UNIT_TEXT_FILL_FORE_SCHEMECOLOR_INDEX" val="14"/>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f*1_1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1_1"/>
  <p:tag name="KSO_WM_UNIT_PRESET_TEXT" val="单击此处添加文本具体内容，简明扼要的阐述您的观点。"/>
  <p:tag name="KSO_WM_UNIT_VALUE" val="65"/>
  <p:tag name="KSO_WM_UNIT_TEXT_FILL_FORE_SCHEMECOLOR_INDEX_BRIGHTNESS" val="0.35"/>
  <p:tag name="KSO_WM_UNIT_TEXT_FILL_FORE_SCHEMECOLOR_INDEX" val="13"/>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f*1_2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2_1"/>
  <p:tag name="KSO_WM_UNIT_PRESET_TEXT" val="单击此处添加文本具体内容，简明扼要的阐述您的观点。"/>
  <p:tag name="KSO_WM_UNIT_VALUE" val="65"/>
  <p:tag name="KSO_WM_UNIT_TEXT_FILL_FORE_SCHEMECOLOR_INDEX_BRIGHTNESS" val="0.35"/>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i*1_1_2"/>
  <p:tag name="KSO_WM_TEMPLATE_CATEGORY" val="diagram"/>
  <p:tag name="KSO_WM_TEMPLATE_INDEX" val="20170844"/>
  <p:tag name="KSO_WM_UNIT_LAYERLEVEL" val="1_1_1"/>
  <p:tag name="KSO_WM_TAG_VERSION" val="1.0"/>
  <p:tag name="KSO_WM_BEAUTIFY_FLAG" val="#wm#"/>
  <p:tag name="KSO_WM_UNIT_TYPE" val="l_h_i"/>
  <p:tag name="KSO_WM_UNIT_INDEX" val="1_1_2"/>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f*1_3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3_1"/>
  <p:tag name="KSO_WM_UNIT_VALUE" val="65"/>
  <p:tag name="KSO_WM_UNIT_PRESET_TEXT" val="单击此处添加文本具体内容，简明扼要的阐述您的观点。"/>
  <p:tag name="KSO_WM_UNIT_TEXT_FILL_FORE_SCHEMECOLOR_INDEX_BRIGHTNESS" val="0.35"/>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f*1_4_1"/>
  <p:tag name="KSO_WM_TEMPLATE_CATEGORY" val="diagram"/>
  <p:tag name="KSO_WM_TEMPLATE_INDEX" val="20170844"/>
  <p:tag name="KSO_WM_UNIT_LAYERLEVEL" val="1_1_1"/>
  <p:tag name="KSO_WM_TAG_VERSION" val="1.0"/>
  <p:tag name="KSO_WM_BEAUTIFY_FLAG" val="#wm#"/>
  <p:tag name="KSO_WM_UNIT_NOCLEAR" val="0"/>
  <p:tag name="KSO_WM_UNIT_TYPE" val="l_h_f"/>
  <p:tag name="KSO_WM_UNIT_INDEX" val="1_4_1"/>
  <p:tag name="KSO_WM_UNIT_VALUE" val="65"/>
  <p:tag name="KSO_WM_UNIT_PRESET_TEXT" val="单击此处添加文本具体内容，简明扼要的阐述您的观点。"/>
  <p:tag name="KSO_WM_UNIT_TEXT_FILL_FORE_SCHEMECOLOR_INDEX_BRIGHTNESS" val="0.35"/>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i*1_1_1"/>
  <p:tag name="KSO_WM_TEMPLATE_CATEGORY" val="diagram"/>
  <p:tag name="KSO_WM_TEMPLATE_INDEX" val="20230139"/>
  <p:tag name="KSO_WM_UNIT_LAYERLEVEL" val="1_1_1"/>
  <p:tag name="KSO_WM_TAG_VERSION" val="1.0"/>
  <p:tag name="KSO_WM_BEAUTIFY_FLAG" val="#wm#"/>
  <p:tag name="KSO_WM_DIAGRAM_GROUP_CODE" val="l1-1"/>
  <p:tag name="KSO_WM_UNIT_TYPE" val="l_h_i"/>
  <p:tag name="KSO_WM_UNIT_INDEX" val="1_1_1"/>
  <p:tag name="KSO_WM_UNIT_FILL_FORE_SCHEMECOLOR_INDEX" val="6"/>
  <p:tag name="KSO_WM_UNIT_FILL_TYPE" val="1"/>
  <p:tag name="KSO_WM_UNIT_SHADOW_SCHEMECOLOR_INDEX" val="6"/>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i*1_2_1"/>
  <p:tag name="KSO_WM_TEMPLATE_CATEGORY" val="diagram"/>
  <p:tag name="KSO_WM_TEMPLATE_INDEX" val="20230139"/>
  <p:tag name="KSO_WM_UNIT_LAYERLEVEL" val="1_1_1"/>
  <p:tag name="KSO_WM_TAG_VERSION" val="1.0"/>
  <p:tag name="KSO_WM_BEAUTIFY_FLAG" val="#wm#"/>
  <p:tag name="KSO_WM_DIAGRAM_GROUP_CODE" val="l1-1"/>
  <p:tag name="KSO_WM_UNIT_TYPE" val="l_h_i"/>
  <p:tag name="KSO_WM_UNIT_INDEX" val="1_2_1"/>
  <p:tag name="KSO_WM_UNIT_FILL_FORE_SCHEMECOLOR_INDEX" val="5"/>
  <p:tag name="KSO_WM_UNIT_FILL_TYPE" val="1"/>
  <p:tag name="KSO_WM_UNIT_SHADOW_SCHEMECOLOR_INDEX" val="5"/>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i*1_3_1"/>
  <p:tag name="KSO_WM_TEMPLATE_CATEGORY" val="diagram"/>
  <p:tag name="KSO_WM_TEMPLATE_INDEX" val="20230139"/>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SHADOW_SCHEMECOLOR_INDEX" val="7"/>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f*1_1_1"/>
  <p:tag name="KSO_WM_TEMPLATE_CATEGORY" val="diagram"/>
  <p:tag name="KSO_WM_TEMPLATE_INDEX" val="20230139"/>
  <p:tag name="KSO_WM_UNIT_LAYERLEVEL" val="1_1_1"/>
  <p:tag name="KSO_WM_TAG_VERSION" val="1.0"/>
  <p:tag name="KSO_WM_BEAUTIFY_FLAG" val="#wm#"/>
  <p:tag name="KSO_WM_UNIT_SUBTYPE" val="a"/>
  <p:tag name="KSO_WM_UNIT_PRESET_TEXT" val="点击此处添加正文，文字是您思想的提炼，请言简意赅的阐述您的观点。"/>
  <p:tag name="KSO_WM_UNIT_NOCLEAR" val="0"/>
  <p:tag name="KSO_WM_DIAGRAM_GROUP_CODE" val="l1-1"/>
  <p:tag name="KSO_WM_UNIT_TYPE" val="l_h_f"/>
  <p:tag name="KSO_WM_UNIT_INDEX" val="1_1_1"/>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a*1_1_1"/>
  <p:tag name="KSO_WM_TEMPLATE_CATEGORY" val="diagram"/>
  <p:tag name="KSO_WM_TEMPLATE_INDEX" val="20230139"/>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l1-1"/>
  <p:tag name="KSO_WM_UNIT_TYPE" val="l_h_a"/>
  <p:tag name="KSO_WM_UNIT_INDEX" val="1_1_1"/>
  <p:tag name="KSO_WM_UNIT_TEXT_FILL_FORE_SCHEMECOLOR_INDEX" val="6"/>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f*1_3_1"/>
  <p:tag name="KSO_WM_TEMPLATE_CATEGORY" val="diagram"/>
  <p:tag name="KSO_WM_TEMPLATE_INDEX" val="20230139"/>
  <p:tag name="KSO_WM_UNIT_LAYERLEVEL" val="1_1_1"/>
  <p:tag name="KSO_WM_TAG_VERSION" val="1.0"/>
  <p:tag name="KSO_WM_BEAUTIFY_FLAG" val="#wm#"/>
  <p:tag name="KSO_WM_UNIT_SUBTYPE" val="a"/>
  <p:tag name="KSO_WM_UNIT_PRESET_TEXT" val="点击此处添加正文，文字是您思想的提炼，请言简意赅的阐述您的观点。"/>
  <p:tag name="KSO_WM_UNIT_NOCLEAR" val="0"/>
  <p:tag name="KSO_WM_DIAGRAM_GROUP_CODE" val="l1-1"/>
  <p:tag name="KSO_WM_UNIT_TYPE" val="l_h_f"/>
  <p:tag name="KSO_WM_UNIT_INDEX" val="1_3_1"/>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a*1_3_1"/>
  <p:tag name="KSO_WM_TEMPLATE_CATEGORY" val="diagram"/>
  <p:tag name="KSO_WM_TEMPLATE_INDEX" val="20230139"/>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l1-1"/>
  <p:tag name="KSO_WM_UNIT_TYPE" val="l_h_a"/>
  <p:tag name="KSO_WM_UNIT_INDEX" val="1_3_1"/>
  <p:tag name="KSO_WM_UNIT_TEXT_FILL_FORE_SCHEMECOLOR_INDEX" val="7"/>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f*1_2_1"/>
  <p:tag name="KSO_WM_TEMPLATE_CATEGORY" val="diagram"/>
  <p:tag name="KSO_WM_TEMPLATE_INDEX" val="20230139"/>
  <p:tag name="KSO_WM_UNIT_LAYERLEVEL" val="1_1_1"/>
  <p:tag name="KSO_WM_TAG_VERSION" val="1.0"/>
  <p:tag name="KSO_WM_BEAUTIFY_FLAG" val="#wm#"/>
  <p:tag name="KSO_WM_UNIT_SUBTYPE" val="a"/>
  <p:tag name="KSO_WM_UNIT_PRESET_TEXT" val="点击此处添加正文，文字是您思想的提炼，请言简意赅的阐述您的观点。"/>
  <p:tag name="KSO_WM_UNIT_NOCLEAR" val="0"/>
  <p:tag name="KSO_WM_DIAGRAM_GROUP_CODE" val="l1-1"/>
  <p:tag name="KSO_WM_UNIT_TYPE" val="l_h_f"/>
  <p:tag name="KSO_WM_UNIT_INDEX" val="1_2_1"/>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i*1_2_2"/>
  <p:tag name="KSO_WM_TEMPLATE_CATEGORY" val="diagram"/>
  <p:tag name="KSO_WM_TEMPLATE_INDEX" val="20170844"/>
  <p:tag name="KSO_WM_UNIT_LAYERLEVEL" val="1_1_1"/>
  <p:tag name="KSO_WM_TAG_VERSION" val="1.0"/>
  <p:tag name="KSO_WM_BEAUTIFY_FLAG" val="#wm#"/>
  <p:tag name="KSO_WM_UNIT_TYPE" val="l_h_i"/>
  <p:tag name="KSO_WM_UNIT_INDEX" val="1_2_2"/>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a*1_2_1"/>
  <p:tag name="KSO_WM_TEMPLATE_CATEGORY" val="diagram"/>
  <p:tag name="KSO_WM_TEMPLATE_INDEX" val="20230139"/>
  <p:tag name="KSO_WM_UNIT_LAYERLEVEL" val="1_1_1"/>
  <p:tag name="KSO_WM_TAG_VERSION" val="1.0"/>
  <p:tag name="KSO_WM_BEAUTIFY_FLAG" val="#wm#"/>
  <p:tag name="KSO_WM_UNIT_ISCONTENTSTITLE" val="0"/>
  <p:tag name="KSO_WM_UNIT_ISNUMDGMTITLE" val="0"/>
  <p:tag name="KSO_WM_UNIT_PRESET_TEXT" val="预设标题"/>
  <p:tag name="KSO_WM_UNIT_NOCLEAR" val="0"/>
  <p:tag name="KSO_WM_DIAGRAM_GROUP_CODE" val="l1-1"/>
  <p:tag name="KSO_WM_UNIT_TYPE" val="l_h_a"/>
  <p:tag name="KSO_WM_UNIT_INDEX" val="1_2_1"/>
  <p:tag name="KSO_WM_UNIT_TEXT_FILL_FORE_SCHEMECOLOR_INDEX" val="5"/>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x*1_1_1"/>
  <p:tag name="KSO_WM_TEMPLATE_CATEGORY" val="diagram"/>
  <p:tag name="KSO_WM_TEMPLATE_INDEX" val="20230139"/>
  <p:tag name="KSO_WM_UNIT_LAYERLEVEL" val="1_1_1"/>
  <p:tag name="KSO_WM_TAG_VERSION" val="1.0"/>
  <p:tag name="KSO_WM_BEAUTIFY_FLAG" val="#wm#"/>
  <p:tag name="KSO_WM_UNIT_VALUE" val="130*130"/>
  <p:tag name="KSO_WM_DIAGRAM_GROUP_CODE" val="l1-1"/>
  <p:tag name="KSO_WM_UNIT_TYPE" val="l_h_x"/>
  <p:tag name="KSO_WM_UNIT_INDEX" val="1_1_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x*1_2_1"/>
  <p:tag name="KSO_WM_TEMPLATE_CATEGORY" val="diagram"/>
  <p:tag name="KSO_WM_TEMPLATE_INDEX" val="20230139"/>
  <p:tag name="KSO_WM_UNIT_LAYERLEVEL" val="1_1_1"/>
  <p:tag name="KSO_WM_TAG_VERSION" val="1.0"/>
  <p:tag name="KSO_WM_BEAUTIFY_FLAG" val="#wm#"/>
  <p:tag name="KSO_WM_UNIT_VALUE" val="130*130"/>
  <p:tag name="KSO_WM_DIAGRAM_GROUP_CODE" val="l1-1"/>
  <p:tag name="KSO_WM_UNIT_TYPE" val="l_h_x"/>
  <p:tag name="KSO_WM_UNIT_INDEX" val="1_2_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139_3*l_h_x*1_3_1"/>
  <p:tag name="KSO_WM_TEMPLATE_CATEGORY" val="diagram"/>
  <p:tag name="KSO_WM_TEMPLATE_INDEX" val="20230139"/>
  <p:tag name="KSO_WM_UNIT_LAYERLEVEL" val="1_1_1"/>
  <p:tag name="KSO_WM_TAG_VERSION" val="1.0"/>
  <p:tag name="KSO_WM_BEAUTIFY_FLAG" val="#wm#"/>
  <p:tag name="KSO_WM_UNIT_VALUE" val="130*130"/>
  <p:tag name="KSO_WM_DIAGRAM_GROUP_CODE" val="l1-1"/>
  <p:tag name="KSO_WM_UNIT_TYPE" val="l_h_x"/>
  <p:tag name="KSO_WM_UNIT_INDEX" val="1_3_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ISCONTENTSTITLE" val="0"/>
  <p:tag name="KSO_WM_UNIT_TYPE" val="p_h_f"/>
  <p:tag name="KSO_WM_UNIT_INDEX" val="1_1_1"/>
  <p:tag name="KSO_WM_UNIT_ID" val="diagram780_4*p_h_f*1_1_1"/>
  <p:tag name="KSO_WM_UNIT_CLEAR" val="1"/>
  <p:tag name="KSO_WM_UNIT_LAYERLEVEL" val="1_1_1"/>
  <p:tag name="KSO_WM_UNIT_VALUE" val="13"/>
  <p:tag name="KSO_WM_UNIT_HIGHLIGHT" val="0"/>
  <p:tag name="KSO_WM_UNIT_COMPATIBLE" val="0"/>
  <p:tag name="KSO_WM_UNIT_PRESET_TEXT_INDEX" val="3"/>
  <p:tag name="KSO_WM_UNIT_PRESET_TEXT_LEN" val="17"/>
  <p:tag name="KSO_WM_DIAGRAM_GROUP_CODE" val="p1-1"/>
  <p:tag name="KSO_WM_UNIT_FILL_FORE_SCHEMECOLOR_INDEX" val="10"/>
  <p:tag name="KSO_WM_UNIT_FILL_TYPE" val="1"/>
  <p:tag name="KSO_WM_UNIT_TEXT_FILL_FORE_SCHEMECOLOR_INDEX" val="2"/>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h_h_a"/>
  <p:tag name="KSO_WM_UNIT_INDEX" val="1_2_1_1"/>
  <p:tag name="KSO_WM_UNIT_ID" val="diagram780_4*p_h_h_a*1_2_1_1"/>
  <p:tag name="KSO_WM_UNIT_CLEAR" val="1"/>
  <p:tag name="KSO_WM_UNIT_LAYERLEVEL" val="1_1_1_1"/>
  <p:tag name="KSO_WM_UNIT_VALUE" val="10"/>
  <p:tag name="KSO_WM_UNIT_HIGHLIGHT" val="0"/>
  <p:tag name="KSO_WM_UNIT_COMPATIBLE" val="0"/>
  <p:tag name="KSO_WM_UNIT_PRESET_TEXT_INDEX" val="3"/>
  <p:tag name="KSO_WM_UNIT_PRESET_TEXT_LEN" val="5"/>
  <p:tag name="KSO_WM_DIAGRAM_GROUP_CODE" val="p1-1"/>
  <p:tag name="KSO_WM_UNIT_TEXT_FILL_FORE_SCHEMECOLOR_INDEX" val="5"/>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i"/>
  <p:tag name="KSO_WM_UNIT_INDEX" val="1_12"/>
  <p:tag name="KSO_WM_UNIT_ID" val="diagram780_4*p_i*1_12"/>
  <p:tag name="KSO_WM_UNIT_CLEAR" val="1"/>
  <p:tag name="KSO_WM_UNIT_LAYERLEVEL" val="1_1"/>
  <p:tag name="KSO_WM_DIAGRAM_GROUP_CODE" val="p1-1"/>
  <p:tag name="KSO_WM_UNIT_LINE_FORE_SCHEMECOLOR_INDEX" val="5"/>
  <p:tag name="KSO_WM_UNIT_LINE_FILL_TYPE" val="2"/>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h_h_a"/>
  <p:tag name="KSO_WM_UNIT_INDEX" val="1_2_2_1"/>
  <p:tag name="KSO_WM_UNIT_ID" val="diagram780_4*p_h_h_a*1_2_2_1"/>
  <p:tag name="KSO_WM_UNIT_CLEAR" val="1"/>
  <p:tag name="KSO_WM_UNIT_LAYERLEVEL" val="1_1_1_1"/>
  <p:tag name="KSO_WM_UNIT_VALUE" val="10"/>
  <p:tag name="KSO_WM_UNIT_HIGHLIGHT" val="0"/>
  <p:tag name="KSO_WM_UNIT_COMPATIBLE" val="0"/>
  <p:tag name="KSO_WM_UNIT_PRESET_TEXT_INDEX" val="3"/>
  <p:tag name="KSO_WM_UNIT_PRESET_TEXT_LEN" val="5"/>
  <p:tag name="KSO_WM_DIAGRAM_GROUP_CODE" val="p1-1"/>
  <p:tag name="KSO_WM_UNIT_TEXT_FILL_FORE_SCHEMECOLOR_INDEX" val="7"/>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i"/>
  <p:tag name="KSO_WM_UNIT_INDEX" val="1_13"/>
  <p:tag name="KSO_WM_UNIT_ID" val="diagram780_4*p_i*1_13"/>
  <p:tag name="KSO_WM_UNIT_CLEAR" val="1"/>
  <p:tag name="KSO_WM_UNIT_LAYERLEVEL" val="1_1"/>
  <p:tag name="KSO_WM_DIAGRAM_GROUP_CODE" val="p1-1"/>
  <p:tag name="KSO_WM_UNIT_LINE_FORE_SCHEMECOLOR_INDEX" val="7"/>
  <p:tag name="KSO_WM_UNIT_LINE_FILL_TYPE" val="2"/>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h_h_a"/>
  <p:tag name="KSO_WM_UNIT_INDEX" val="1_2_3_1"/>
  <p:tag name="KSO_WM_UNIT_ID" val="diagram780_4*p_h_h_a*1_2_3_1"/>
  <p:tag name="KSO_WM_UNIT_CLEAR" val="1"/>
  <p:tag name="KSO_WM_UNIT_LAYERLEVEL" val="1_1_1_1"/>
  <p:tag name="KSO_WM_UNIT_VALUE" val="10"/>
  <p:tag name="KSO_WM_UNIT_HIGHLIGHT" val="0"/>
  <p:tag name="KSO_WM_UNIT_COMPATIBLE" val="0"/>
  <p:tag name="KSO_WM_UNIT_PRESET_TEXT_INDEX" val="3"/>
  <p:tag name="KSO_WM_UNIT_PRESET_TEXT_LEN" val="5"/>
  <p:tag name="KSO_WM_DIAGRAM_GROUP_CODE" val="p1-1"/>
  <p:tag name="KSO_WM_UNIT_TEXT_FILL_FORE_SCHEMECOLOR_INDEX" val="10"/>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i*1_3_2"/>
  <p:tag name="KSO_WM_TEMPLATE_CATEGORY" val="diagram"/>
  <p:tag name="KSO_WM_TEMPLATE_INDEX" val="20170844"/>
  <p:tag name="KSO_WM_UNIT_LAYERLEVEL" val="1_1_1"/>
  <p:tag name="KSO_WM_TAG_VERSION" val="1.0"/>
  <p:tag name="KSO_WM_BEAUTIFY_FLAG" val="#wm#"/>
  <p:tag name="KSO_WM_UNIT_TYPE" val="l_h_i"/>
  <p:tag name="KSO_WM_UNIT_INDEX" val="1_3_2"/>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80"/>
  <p:tag name="KSO_WM_UNIT_TYPE" val="p_i"/>
  <p:tag name="KSO_WM_UNIT_INDEX" val="1_14"/>
  <p:tag name="KSO_WM_UNIT_ID" val="diagram780_4*p_i*1_14"/>
  <p:tag name="KSO_WM_UNIT_CLEAR" val="1"/>
  <p:tag name="KSO_WM_UNIT_LAYERLEVEL" val="1_1"/>
  <p:tag name="KSO_WM_DIAGRAM_GROUP_CODE" val="p1-1"/>
  <p:tag name="KSO_WM_UNIT_LINE_FORE_SCHEMECOLOR_INDEX" val="10"/>
  <p:tag name="KSO_WM_UNIT_LINE_FILL_TYPE" val="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i*1_4_2"/>
  <p:tag name="KSO_WM_TEMPLATE_CATEGORY" val="diagram"/>
  <p:tag name="KSO_WM_TEMPLATE_INDEX" val="20170844"/>
  <p:tag name="KSO_WM_UNIT_LAYERLEVEL" val="1_1_1"/>
  <p:tag name="KSO_WM_TAG_VERSION" val="1.0"/>
  <p:tag name="KSO_WM_BEAUTIFY_FLAG" val="#wm#"/>
  <p:tag name="KSO_WM_UNIT_TYPE" val="l_h_i"/>
  <p:tag name="KSO_WM_UNIT_INDEX" val="1_4_2"/>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d*1_1_1"/>
  <p:tag name="KSO_WM_TEMPLATE_CATEGORY" val="diagram"/>
  <p:tag name="KSO_WM_TEMPLATE_INDEX" val="20170844"/>
  <p:tag name="KSO_WM_UNIT_LAYERLEVEL" val="1_1_1"/>
  <p:tag name="KSO_WM_TAG_VERSION" val="1.0"/>
  <p:tag name="KSO_WM_BEAUTIFY_FLAG" val="#wm#"/>
  <p:tag name="KSO_WM_UNIT_VALUE" val="550*713"/>
  <p:tag name="KSO_WM_UNIT_TYPE" val="l_h_d"/>
  <p:tag name="KSO_WM_UNIT_INDEX" val="1_1_1"/>
  <p:tag name="KSO_WM_UNIT_SUPPORT_UNIT_TYPE" val="[]"/>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d*1_2_1"/>
  <p:tag name="KSO_WM_TEMPLATE_CATEGORY" val="diagram"/>
  <p:tag name="KSO_WM_TEMPLATE_INDEX" val="20170844"/>
  <p:tag name="KSO_WM_UNIT_LAYERLEVEL" val="1_1_1"/>
  <p:tag name="KSO_WM_TAG_VERSION" val="1.0"/>
  <p:tag name="KSO_WM_BEAUTIFY_FLAG" val="#wm#"/>
  <p:tag name="KSO_WM_UNIT_VALUE" val="550*713"/>
  <p:tag name="KSO_WM_UNIT_TYPE" val="l_h_d"/>
  <p:tag name="KSO_WM_UNIT_INDEX" val="1_2_1"/>
  <p:tag name="KSO_WM_UNIT_SUPPORT_UNIT_TYPE" val="[]"/>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d*1_3_1"/>
  <p:tag name="KSO_WM_TEMPLATE_CATEGORY" val="diagram"/>
  <p:tag name="KSO_WM_TEMPLATE_INDEX" val="20170844"/>
  <p:tag name="KSO_WM_UNIT_LAYERLEVEL" val="1_1_1"/>
  <p:tag name="KSO_WM_TAG_VERSION" val="1.0"/>
  <p:tag name="KSO_WM_BEAUTIFY_FLAG" val="#wm#"/>
  <p:tag name="KSO_WM_UNIT_VALUE" val="550*713"/>
  <p:tag name="KSO_WM_UNIT_TYPE" val="l_h_d"/>
  <p:tag name="KSO_WM_UNIT_INDEX" val="1_3_1"/>
  <p:tag name="KSO_WM_UNIT_SUPPORT_UNIT_TYPE" val="[]"/>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170844_3*l_h_d*1_4_1"/>
  <p:tag name="KSO_WM_TEMPLATE_CATEGORY" val="diagram"/>
  <p:tag name="KSO_WM_TEMPLATE_INDEX" val="20170844"/>
  <p:tag name="KSO_WM_UNIT_LAYERLEVEL" val="1_1_1"/>
  <p:tag name="KSO_WM_TAG_VERSION" val="1.0"/>
  <p:tag name="KSO_WM_BEAUTIFY_FLAG" val="#wm#"/>
  <p:tag name="KSO_WM_UNIT_VALUE" val="550*711"/>
  <p:tag name="KSO_WM_UNIT_TYPE" val="l_h_d"/>
  <p:tag name="KSO_WM_UNIT_INDEX" val="1_4_1"/>
  <p:tag name="KSO_WM_UNIT_SUPPORT_UNIT_TYPE" val="[]"/>
  <p:tag name="KSO_WM_UNIT_USESOURCEFORMAT_APPLY"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13</TotalTime>
  <Words>1675</Words>
  <Application>Microsoft Office PowerPoint</Application>
  <PresentationFormat>Custom</PresentationFormat>
  <Paragraphs>134</Paragraphs>
  <Slides>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Microsoft YaHei Light</vt:lpstr>
      <vt:lpstr>Arial</vt:lpstr>
      <vt:lpstr>Arial Bold</vt:lpstr>
      <vt:lpstr>Calibri</vt:lpstr>
      <vt:lpstr>Calibri Light</vt:lpstr>
      <vt:lpstr>Office 主题​​</vt:lpstr>
      <vt:lpstr>    外商直接投资吸引力与基础设施数字化的发展潜力  FDI and Infrastructure Digitalization </vt:lpstr>
      <vt:lpstr>影响外商直接投资的重要指标</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927</dc:creator>
  <cp:lastModifiedBy>Quan, Speed</cp:lastModifiedBy>
  <cp:revision>23</cp:revision>
  <dcterms:created xsi:type="dcterms:W3CDTF">2023-09-06T07:13:30Z</dcterms:created>
  <dcterms:modified xsi:type="dcterms:W3CDTF">2023-09-06T07:29:15Z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D9B97EAD7925E4769926F8648FD08BCD_43</vt:lpwstr>
  </property>
  <property fmtid="{D5CDD505-2E9C-101B-9397-08002B2CF9AE}" pid="3" name="KSOProductBuildVer">
    <vt:lpwstr>2052-6.0.2.8225</vt:lpwstr>
  </property>
</Properties>
</file>